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63" r:id="rId4"/>
    <p:sldId id="262" r:id="rId5"/>
    <p:sldId id="258" r:id="rId6"/>
    <p:sldId id="2134807192" r:id="rId7"/>
    <p:sldId id="2134807187" r:id="rId8"/>
    <p:sldId id="2134807193" r:id="rId9"/>
    <p:sldId id="2134807190" r:id="rId10"/>
    <p:sldId id="2134807186" r:id="rId11"/>
    <p:sldId id="2134806560" r:id="rId12"/>
    <p:sldId id="2134806561" r:id="rId13"/>
    <p:sldId id="2134806562" r:id="rId14"/>
    <p:sldId id="2134806563" r:id="rId15"/>
    <p:sldId id="2134807194" r:id="rId16"/>
    <p:sldId id="2134807195" r:id="rId17"/>
    <p:sldId id="2134807196" r:id="rId18"/>
    <p:sldId id="213480719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24" autoAdjust="0"/>
  </p:normalViewPr>
  <p:slideViewPr>
    <p:cSldViewPr snapToGrid="0">
      <p:cViewPr varScale="1">
        <p:scale>
          <a:sx n="106" d="100"/>
          <a:sy n="106" d="100"/>
        </p:scale>
        <p:origin x="7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F6DAC-E59F-434C-B846-8B5BD5ABAEFD}" type="datetimeFigureOut">
              <a:rPr lang="en-SG" smtClean="0"/>
              <a:t>30/6/2022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AD711-05D7-466C-99C1-4A47DBE0FF9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70148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We will first share on benefits and value IDD brings to the industry through adopting IDD essential use cases, followed by showcase good practices adopted by leading IDD firms and project.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rgbClr val="FF0000"/>
              </a:solidFill>
              <a:effectLst/>
              <a:highlight>
                <a:srgbClr val="FFFF00"/>
              </a:highlight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784A04-7841-48C9-8FC6-A5C550422B36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0105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8057-8BA6-46AF-89AC-BD49EA332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DF8D2-7BA2-41E0-82F2-20A836504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D260B-576B-4085-B753-4BB24248F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91A5-FB2C-4CE8-8BB1-2F68D22612D0}" type="datetimeFigureOut">
              <a:rPr lang="en-SG" smtClean="0"/>
              <a:t>30/6/2022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EEC44-8E4E-4946-9303-9F116A772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D8873-C733-4523-B597-457F9163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DC52-5984-4F70-A174-53AEE3FE5B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4978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B2391-D6A8-4772-B2CE-703B829AC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15E38A-B4D3-4090-923C-373749ECB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F0EEF-9E60-4829-9723-6F50EF564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91A5-FB2C-4CE8-8BB1-2F68D22612D0}" type="datetimeFigureOut">
              <a:rPr lang="en-SG" smtClean="0"/>
              <a:t>30/6/2022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0D130-E4F5-4FDA-A6F0-91FF8343F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CA723-13B2-4585-A921-FFECD3B8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DC52-5984-4F70-A174-53AEE3FE5B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1154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8115E4-2F9F-4331-8589-A62DC9CA0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A0D77-A868-4D43-BBEA-0FFA46D10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E8FB3-542C-4FAE-8747-7EBFF0756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91A5-FB2C-4CE8-8BB1-2F68D22612D0}" type="datetimeFigureOut">
              <a:rPr lang="en-SG" smtClean="0"/>
              <a:t>30/6/2022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4C516-7F51-490A-B7A7-3037A6421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8A003-23FA-4182-BF0F-43F1F371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DC52-5984-4F70-A174-53AEE3FE5B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354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A1C64-E438-4CEC-B990-3B3EDAEFA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42FB1-2DA7-456A-BC8C-C0679065A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A168E-B152-4E7C-BE82-79A616438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91A5-FB2C-4CE8-8BB1-2F68D22612D0}" type="datetimeFigureOut">
              <a:rPr lang="en-SG" smtClean="0"/>
              <a:t>30/6/2022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1A96B-11E7-4023-800A-38CE9792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CE707-3639-4527-A863-C9F293166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DC52-5984-4F70-A174-53AEE3FE5B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0530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AF2E3-1281-4841-B345-C8EDE08BB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5434B-6484-47E9-A0C6-8F1056D3E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3F331-42DB-4B56-80AB-6B973849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91A5-FB2C-4CE8-8BB1-2F68D22612D0}" type="datetimeFigureOut">
              <a:rPr lang="en-SG" smtClean="0"/>
              <a:t>30/6/2022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A77C7-0D73-4492-BEC8-E4F8089A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FC736-610A-4781-8A76-338F26458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DC52-5984-4F70-A174-53AEE3FE5B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1380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10F1B-1032-48EF-A472-04B09DE0C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92117-B128-4989-9038-B489C93BA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91A8C-3AB9-4F01-A164-8FD2C8E3B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8723A-4A7A-4EE6-A1F0-C5FA8197A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91A5-FB2C-4CE8-8BB1-2F68D22612D0}" type="datetimeFigureOut">
              <a:rPr lang="en-SG" smtClean="0"/>
              <a:t>30/6/2022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B0335-5E7F-4A31-96F6-57C4980AA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BD59C-01D4-4BA3-911F-D030F404E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DC52-5984-4F70-A174-53AEE3FE5B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8044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408DA-724D-40DE-9459-D26E8060F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61753-6018-4497-9BEA-2CF168D16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9DF61-4F9F-49CC-BC9E-7A421141F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8C4F27-07F5-494D-BF32-86C5ABEBA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DBEAE4-63D9-469D-8057-03CAD1BE8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B834E9-041A-492C-AC78-6FE151CF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91A5-FB2C-4CE8-8BB1-2F68D22612D0}" type="datetimeFigureOut">
              <a:rPr lang="en-SG" smtClean="0"/>
              <a:t>30/6/2022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448AA2-0E36-4A30-A274-BA1F0BFE0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CEC2BA-4A27-45A7-A692-147FDA95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DC52-5984-4F70-A174-53AEE3FE5B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6206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C7F09-BEE4-4BED-A03D-A7DD6CBE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5D3B0A-5C8E-4C45-BD40-DDF34FF8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91A5-FB2C-4CE8-8BB1-2F68D22612D0}" type="datetimeFigureOut">
              <a:rPr lang="en-SG" smtClean="0"/>
              <a:t>30/6/2022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4F5B5-638C-41B3-B319-3BC6FEF8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EB48AA-D6E0-4700-B28E-CE32670BD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DC52-5984-4F70-A174-53AEE3FE5B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604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9B172C-5F87-4437-BFD3-C70834811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91A5-FB2C-4CE8-8BB1-2F68D22612D0}" type="datetimeFigureOut">
              <a:rPr lang="en-SG" smtClean="0"/>
              <a:t>30/6/2022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D8E5E7-8F34-448E-AD07-4655B1E7E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F8E43-0848-4C23-BCAF-39874498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DC52-5984-4F70-A174-53AEE3FE5B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9588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6CECC-B2E2-4DE4-9EF2-4E2D5E229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F2CC-1891-4CB5-B18A-CB7E75E8B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982B1C-B3BF-4CD4-9E0A-8658B439B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D8F17-9B29-4E12-AEF6-D6E47ECDF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91A5-FB2C-4CE8-8BB1-2F68D22612D0}" type="datetimeFigureOut">
              <a:rPr lang="en-SG" smtClean="0"/>
              <a:t>30/6/2022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8D6B0-C51C-48B9-98E2-875B7105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1C500-6A0E-40A4-9788-3F039B9FE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DC52-5984-4F70-A174-53AEE3FE5B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0088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F6546-10F5-4D19-91F2-8017F884B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B2929F-8C06-477F-8ACB-50B40C167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9A3B9-C145-40D7-A37C-357A8234E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BCB85-3DDD-4AA3-BFF9-6F284A906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91A5-FB2C-4CE8-8BB1-2F68D22612D0}" type="datetimeFigureOut">
              <a:rPr lang="en-SG" smtClean="0"/>
              <a:t>30/6/2022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79DFB-78DA-44C8-924D-C61C5389E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E8BD1-EA7A-4ED1-9F00-F6C0412DB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DC52-5984-4F70-A174-53AEE3FE5B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2767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EAC27D-7AB2-4C44-8D1C-B0B8015C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3ECA1-82DE-4678-BBB7-68CC63B68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41ADD-B1C1-4998-8E36-A01281BC64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891A5-FB2C-4CE8-8BB1-2F68D22612D0}" type="datetimeFigureOut">
              <a:rPr lang="en-SG" smtClean="0"/>
              <a:t>30/6/2022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F6081-2C74-44AF-9215-13150796D9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E9ED8-AA8B-4186-B8BE-3FA99A6BE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DC52-5984-4F70-A174-53AEE3FE5B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3011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2E319DF-7430-46C9-AD5C-434E33A14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3081"/>
            <a:ext cx="9144000" cy="3861013"/>
          </a:xfrm>
        </p:spPr>
        <p:txBody>
          <a:bodyPr>
            <a:normAutofit/>
          </a:bodyPr>
          <a:lstStyle/>
          <a:p>
            <a:r>
              <a:rPr lang="en-US" sz="5000" dirty="0"/>
              <a:t>IDD Project Implementation</a:t>
            </a:r>
          </a:p>
          <a:p>
            <a:endParaRPr lang="en-US" sz="1800" b="1" dirty="0"/>
          </a:p>
          <a:p>
            <a:r>
              <a:rPr lang="en-US" sz="6600" b="1" dirty="0"/>
              <a:t>Name of Development</a:t>
            </a:r>
            <a:endParaRPr lang="en-SG" sz="6600" b="1" dirty="0"/>
          </a:p>
        </p:txBody>
      </p:sp>
    </p:spTree>
    <p:extLst>
      <p:ext uri="{BB962C8B-B14F-4D97-AF65-F5344CB8AC3E}">
        <p14:creationId xmlns:p14="http://schemas.microsoft.com/office/powerpoint/2010/main" val="2061780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73DB91A-5129-48AD-B994-E4D1F917CE79}"/>
              </a:ext>
            </a:extLst>
          </p:cNvPr>
          <p:cNvSpPr txBox="1">
            <a:spLocks/>
          </p:cNvSpPr>
          <p:nvPr/>
        </p:nvSpPr>
        <p:spPr>
          <a:xfrm>
            <a:off x="0" y="2118511"/>
            <a:ext cx="12192000" cy="22623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SG" sz="3500" b="1" dirty="0">
                <a:solidFill>
                  <a:schemeClr val="bg1"/>
                </a:solidFill>
                <a:latin typeface="+mn-lt"/>
              </a:rPr>
              <a:t>ANNEX</a:t>
            </a:r>
          </a:p>
        </p:txBody>
      </p:sp>
    </p:spTree>
    <p:extLst>
      <p:ext uri="{BB962C8B-B14F-4D97-AF65-F5344CB8AC3E}">
        <p14:creationId xmlns:p14="http://schemas.microsoft.com/office/powerpoint/2010/main" val="302439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5C7FB5-34E6-483E-BB83-5FE406D9172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IDD Essential Use Cases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03D90-4F19-44E4-9D64-14824E33F551}"/>
              </a:ext>
            </a:extLst>
          </p:cNvPr>
          <p:cNvSpPr txBox="1"/>
          <p:nvPr/>
        </p:nvSpPr>
        <p:spPr>
          <a:xfrm>
            <a:off x="140278" y="667558"/>
            <a:ext cx="1149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SG" dirty="0">
                <a:solidFill>
                  <a:srgbClr val="002060"/>
                </a:solidFill>
                <a:latin typeface="Calibri" panose="020F0502020204030204"/>
              </a:rPr>
              <a:t>Commonly adopted use cases focus on Design Construction, Fabrication and FM stages</a:t>
            </a:r>
          </a:p>
        </p:txBody>
      </p:sp>
      <p:pic>
        <p:nvPicPr>
          <p:cNvPr id="7" name="table">
            <a:extLst>
              <a:ext uri="{FF2B5EF4-FFF2-40B4-BE49-F238E27FC236}">
                <a16:creationId xmlns:a16="http://schemas.microsoft.com/office/drawing/2014/main" id="{83AD5E42-48E8-45DF-BA37-9D113AFC1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29" y="1152960"/>
            <a:ext cx="11889342" cy="455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413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CDC857-F37C-4237-8FE6-801BCC0126F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IDD Essential Use Cases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0C82FB-21C6-4084-8F3B-10A37984B0C9}"/>
              </a:ext>
            </a:extLst>
          </p:cNvPr>
          <p:cNvSpPr txBox="1"/>
          <p:nvPr/>
        </p:nvSpPr>
        <p:spPr>
          <a:xfrm>
            <a:off x="116509" y="628851"/>
            <a:ext cx="6868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>
                <a:solidFill>
                  <a:srgbClr val="002060"/>
                </a:solidFill>
                <a:latin typeface="Calibri" panose="020F0502020204030204"/>
              </a:rPr>
              <a:t>Essential Digital Use Cases across at least 3 project stages for IDD Scope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4580FB2-B5D0-423F-B8C1-0570136471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990107"/>
              </p:ext>
            </p:extLst>
          </p:nvPr>
        </p:nvGraphicFramePr>
        <p:xfrm>
          <a:off x="457597" y="1394818"/>
          <a:ext cx="11448000" cy="3718306"/>
        </p:xfrm>
        <a:graphic>
          <a:graphicData uri="http://schemas.openxmlformats.org/drawingml/2006/table">
            <a:tbl>
              <a:tblPr firstRow="1" bandRow="1"/>
              <a:tblGrid>
                <a:gridCol w="2880000">
                  <a:extLst>
                    <a:ext uri="{9D8B030D-6E8A-4147-A177-3AD203B41FA5}">
                      <a16:colId xmlns:a16="http://schemas.microsoft.com/office/drawing/2014/main" val="4267601373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642579791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26917160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USE CASE</a:t>
                      </a:r>
                      <a:endParaRPr lang="en-SG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DEFINITION</a:t>
                      </a:r>
                      <a:endParaRPr lang="en-SG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DELIVERABLES</a:t>
                      </a:r>
                      <a:endParaRPr lang="en-SG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132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2000" indent="-252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0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Request </a:t>
                      </a:r>
                      <a:r>
                        <a:rPr lang="en-US" sz="1400" b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for Information (RFI)</a:t>
                      </a:r>
                      <a:endParaRPr lang="en-SG" sz="1400" b="0" dirty="0">
                        <a:solidFill>
                          <a:srgbClr val="0000CC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Use digital technology to request information or facilitate communication, in relation to any issue arising from the building works </a:t>
                      </a: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Issues and resolution dashboards</a:t>
                      </a:r>
                      <a:endParaRPr lang="en-SG" sz="1400" b="1" dirty="0">
                        <a:solidFill>
                          <a:srgbClr val="082A75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80000" lvl="0" indent="-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notes of discussion</a:t>
                      </a:r>
                      <a:endParaRPr lang="en-SG" sz="1400" b="1" dirty="0">
                        <a:solidFill>
                          <a:srgbClr val="082A75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80000" lvl="0" indent="-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Updated BIM models</a:t>
                      </a:r>
                      <a:endParaRPr lang="en-SG" sz="1400" b="1" dirty="0">
                        <a:solidFill>
                          <a:srgbClr val="082A75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209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2000" indent="-252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1400" b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Integrated Concurrent Engineering (ICE) meetings</a:t>
                      </a:r>
                      <a:endParaRPr lang="en-SG" sz="1400" b="0" dirty="0">
                        <a:solidFill>
                          <a:srgbClr val="0000CC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Conduct an ICE meeting using digital technology and BIM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Digital records of decisions, actions to be taken and party responsible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676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2000" indent="-252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1400" b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Visualisation and design checks</a:t>
                      </a:r>
                      <a:endParaRPr lang="en-SG" sz="1400" b="0" dirty="0">
                        <a:solidFill>
                          <a:srgbClr val="0000CC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en-SG" sz="1400" b="0" kern="1200" dirty="0" err="1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tilise</a:t>
                      </a: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 a BIM model, a digital 3 dimensional model or immersive technology to visualise, seek feedback about and validate the design of the building </a:t>
                      </a: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BIM or other digital 3D models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Rendered models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69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2000" indent="-252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400" b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submission </a:t>
                      </a:r>
                      <a:r>
                        <a:rPr lang="en-US" sz="1400" b="0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&amp; approval</a:t>
                      </a:r>
                      <a:endParaRPr lang="en-SG" sz="1400" b="0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Use digital technology to submit and obtain approval relating to the design of the building or any component involved in the building works</a:t>
                      </a: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Tracking of design issues, comments, submission, and revisions through digital means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Decision records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53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2000" indent="-252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US" sz="1400" b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BIM-based documentation</a:t>
                      </a:r>
                      <a:endParaRPr lang="en-SG" sz="1400" b="0" dirty="0">
                        <a:solidFill>
                          <a:srgbClr val="0000CC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Prepare documents based on information primarily generated from a BIM model </a:t>
                      </a: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BIM models </a:t>
                      </a:r>
                      <a:endParaRPr lang="en-SG" sz="1400" b="1" dirty="0">
                        <a:solidFill>
                          <a:srgbClr val="082A75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80000" lvl="0" indent="-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Drawings</a:t>
                      </a:r>
                      <a:endParaRPr lang="en-SG" sz="1400" b="1" dirty="0">
                        <a:solidFill>
                          <a:srgbClr val="082A75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80000" lvl="0" indent="-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Tender specifications</a:t>
                      </a:r>
                      <a:endParaRPr lang="en-SG" sz="1400" b="1" dirty="0">
                        <a:solidFill>
                          <a:srgbClr val="082A75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959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6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CDC857-F37C-4237-8FE6-801BCC0126F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IDD Essential Use Cases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8F469F-3131-41A8-8806-064DF5B6F4D5}"/>
              </a:ext>
            </a:extLst>
          </p:cNvPr>
          <p:cNvSpPr txBox="1"/>
          <p:nvPr/>
        </p:nvSpPr>
        <p:spPr>
          <a:xfrm>
            <a:off x="116509" y="628851"/>
            <a:ext cx="6868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>
                <a:solidFill>
                  <a:srgbClr val="002060"/>
                </a:solidFill>
                <a:latin typeface="Calibri" panose="020F0502020204030204"/>
              </a:rPr>
              <a:t>Essential Digital Use Cases across at least 3 project stages for IDD Scope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A957CE4-CB67-419A-964C-F705E0D1F1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577654"/>
              </p:ext>
            </p:extLst>
          </p:nvPr>
        </p:nvGraphicFramePr>
        <p:xfrm>
          <a:off x="407814" y="1076213"/>
          <a:ext cx="11448000" cy="4430776"/>
        </p:xfrm>
        <a:graphic>
          <a:graphicData uri="http://schemas.openxmlformats.org/drawingml/2006/table">
            <a:tbl>
              <a:tblPr firstRow="1" bandRow="1"/>
              <a:tblGrid>
                <a:gridCol w="2880000">
                  <a:extLst>
                    <a:ext uri="{9D8B030D-6E8A-4147-A177-3AD203B41FA5}">
                      <a16:colId xmlns:a16="http://schemas.microsoft.com/office/drawing/2014/main" val="4267601373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642579791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26917160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USE CASE</a:t>
                      </a:r>
                      <a:endParaRPr lang="en-SG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DEFINITION</a:t>
                      </a:r>
                      <a:endParaRPr lang="en-SG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DELIVERABLES</a:t>
                      </a:r>
                      <a:endParaRPr lang="en-SG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132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2000" indent="-252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en-US" sz="1400" b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BIM-based cost estimation</a:t>
                      </a:r>
                      <a:endParaRPr lang="en-SG" sz="1400" b="0" dirty="0">
                        <a:solidFill>
                          <a:srgbClr val="0000CC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en-SG" sz="1400" b="0" kern="1200" dirty="0" err="1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stimate</a:t>
                      </a: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 costs at various stages of the building works based on information generated from a BIM model </a:t>
                      </a: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Costing models</a:t>
                      </a:r>
                    </a:p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Costing and quantity-take-off documentation</a:t>
                      </a:r>
                      <a:endParaRPr lang="en-SG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082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2000" indent="-252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US" sz="1400" b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logistics</a:t>
                      </a:r>
                      <a:endParaRPr lang="en-SG" sz="1400" b="0" dirty="0">
                        <a:solidFill>
                          <a:srgbClr val="0000CC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se digital technology to plan the prefabrication production schedule of the building works, and digitally track and monitor the production, delivery and installation of prefabricated components </a:t>
                      </a: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Production schedule</a:t>
                      </a:r>
                      <a:endParaRPr lang="en-SG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logistic delivery records</a:t>
                      </a: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030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2000" indent="-252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en-US" sz="1400" b="0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construction </a:t>
                      </a:r>
                      <a:r>
                        <a:rPr lang="en-US" sz="1400" b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scheduling and sequencing</a:t>
                      </a:r>
                      <a:endParaRPr lang="en-SG" sz="1400" b="0" dirty="0">
                        <a:solidFill>
                          <a:srgbClr val="0000CC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Use digital scheduling to plan and monitor the construction activities of the building works </a:t>
                      </a: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Construction schedules, and sequencing models</a:t>
                      </a:r>
                      <a:endParaRPr lang="en-SG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66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2000" indent="-252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US" sz="1400" b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progress monitoring</a:t>
                      </a:r>
                      <a:endParaRPr lang="en-SG" sz="1400" b="0" dirty="0">
                        <a:solidFill>
                          <a:srgbClr val="0000CC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Use digital solutions or digital scanning to track and monitor the progress of the building works </a:t>
                      </a: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Records of site progress photos, or scanned models</a:t>
                      </a:r>
                      <a:endParaRPr lang="en-SG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Progress reports (actual vs planned); </a:t>
                      </a:r>
                      <a:endParaRPr lang="en-SG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871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2000" indent="-252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en-US" sz="1400" b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QA/QC inspections</a:t>
                      </a:r>
                      <a:endParaRPr lang="en-SG" sz="1400" b="0" dirty="0">
                        <a:solidFill>
                          <a:srgbClr val="0000CC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Use digital solutions to record the observations from site inspections of the building works and track the necessary follow-up actions taken </a:t>
                      </a: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Records of QA/QC site inspections;</a:t>
                      </a:r>
                      <a:endParaRPr lang="en-SG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Audit trails of resolution/approvals</a:t>
                      </a:r>
                      <a:endParaRPr lang="en-SG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736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2000" indent="-252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1"/>
                      </a:pPr>
                      <a:r>
                        <a:rPr lang="en-US" sz="1400" b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defects management</a:t>
                      </a:r>
                      <a:endParaRPr lang="en-SG" sz="1400" b="0" dirty="0">
                        <a:solidFill>
                          <a:srgbClr val="0000CC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Use digital checklists or digital dashboards to manage and track the defects of the building works and the rectification of those defects</a:t>
                      </a: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Master defects list</a:t>
                      </a:r>
                    </a:p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Defects rectification reports</a:t>
                      </a:r>
                      <a:endParaRPr lang="en-SG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299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857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CDC857-F37C-4237-8FE6-801BCC0126F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IDD Essential Use Cases (FM)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E18862B-1EB4-4D75-93D8-317C05DE81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467594"/>
              </p:ext>
            </p:extLst>
          </p:nvPr>
        </p:nvGraphicFramePr>
        <p:xfrm>
          <a:off x="407814" y="949602"/>
          <a:ext cx="11448000" cy="3573526"/>
        </p:xfrm>
        <a:graphic>
          <a:graphicData uri="http://schemas.openxmlformats.org/drawingml/2006/table">
            <a:tbl>
              <a:tblPr firstRow="1" bandRow="1"/>
              <a:tblGrid>
                <a:gridCol w="2880000">
                  <a:extLst>
                    <a:ext uri="{9D8B030D-6E8A-4147-A177-3AD203B41FA5}">
                      <a16:colId xmlns:a16="http://schemas.microsoft.com/office/drawing/2014/main" val="4267601373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642579791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26917160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USE CASE</a:t>
                      </a:r>
                      <a:endParaRPr lang="en-SG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DEFINITION</a:t>
                      </a:r>
                      <a:endParaRPr lang="en-SG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DELIVERABLES</a:t>
                      </a:r>
                      <a:endParaRPr lang="en-SG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132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2000" marR="0" lvl="0" indent="-25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2"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handover </a:t>
                      </a:r>
                      <a:r>
                        <a:rPr lang="en-SG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Use digital technology to generate and digitally handover</a:t>
                      </a:r>
                      <a:endParaRPr lang="en-US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asset models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Any other documents relating to the physical asset, including but not limited to the following: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the as-built records;</a:t>
                      </a:r>
                      <a:endParaRPr lang="en-SG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The manufacturer’s specifications and warranties; </a:t>
                      </a:r>
                      <a:endParaRPr lang="en-SG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the operation and maintenance manuals.</a:t>
                      </a:r>
                      <a:endParaRPr lang="en-SG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737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2000" marR="0" lvl="0" indent="-25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3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Real-time monitoring of assets performance </a:t>
                      </a: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Set up a digital platform to monitor the real-time performance and track the key operating parameters of a physical asset that is built as part of the building works</a:t>
                      </a:r>
                      <a:endParaRPr lang="en-US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platform for building performance tracking </a:t>
                      </a:r>
                      <a:endParaRPr lang="en-US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060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52000" marR="0" lvl="0" indent="-25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4"/>
                        <a:tabLst/>
                        <a:defRPr/>
                      </a:pPr>
                      <a:r>
                        <a:rPr lang="en-SG" sz="1400" b="0" kern="1200">
                          <a:solidFill>
                            <a:srgbClr val="0000CC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operations and maintenance 	</a:t>
                      </a:r>
                      <a:endParaRPr lang="en-SG" sz="1400" b="0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Set up a digital platform to integrate other technologies to perform the operations or maintenance of a physical asset that is built as part of the building works</a:t>
                      </a:r>
                      <a:endParaRPr lang="en-US" sz="1400" b="0" kern="1200" dirty="0">
                        <a:solidFill>
                          <a:srgbClr val="0F0D29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800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SG" sz="1400" b="0" kern="1200" dirty="0">
                          <a:solidFill>
                            <a:srgbClr val="0F0D29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platform for operations and maintenance </a:t>
                      </a:r>
                    </a:p>
                  </a:txBody>
                  <a:tcPr marL="72000" marR="72000" marT="36195" marB="3619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819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43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CDC857-F37C-4237-8FE6-801BCC0126F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KPIs (Time)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69678D-D641-43FB-ACAF-EBAE9959B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49" y="740969"/>
            <a:ext cx="9676787" cy="593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066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CDC857-F37C-4237-8FE6-801BCC0126F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KPIs (Manpower)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3A3BA4-A9D0-45B8-A4CA-0F77A40D5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7" y="1647825"/>
            <a:ext cx="8277225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693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CDC857-F37C-4237-8FE6-801BCC0126F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KPIs (Quality)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E13A58-41C6-4A72-A6F8-524778BC7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5" y="1571625"/>
            <a:ext cx="828675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058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CDC857-F37C-4237-8FE6-801BCC0126F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KPIs (Cost)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4263E5-87A8-4A4B-A38D-3C0548DB5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700212"/>
            <a:ext cx="830580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47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63DC7D36-8F64-44D3-A4BA-58590F7A0CA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Project Details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9A37A5-F1FD-48F8-915D-8076D633C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6246"/>
              </p:ext>
            </p:extLst>
          </p:nvPr>
        </p:nvGraphicFramePr>
        <p:xfrm>
          <a:off x="650784" y="1498265"/>
          <a:ext cx="390311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547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+mn-lt"/>
                        </a:rPr>
                        <a:t>Project Information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6866922"/>
                  </a:ext>
                </a:extLst>
              </a:tr>
              <a:tr h="133547">
                <a:tc>
                  <a:txBody>
                    <a:bodyPr/>
                    <a:lstStyle/>
                    <a:p>
                      <a:r>
                        <a:rPr kumimoji="1" lang="en-US" altLang="ja-JP" sz="1200" baseline="0" dirty="0"/>
                        <a:t>Project Name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47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Project Title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547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Location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547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Development Type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547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BP Ref No.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547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Site area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547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GFA / CFA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547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Duration (preliminary) and est. TOP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3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Contract</a:t>
                      </a:r>
                      <a:r>
                        <a:rPr kumimoji="1" lang="en-US" altLang="ja-JP" sz="1200" baseline="0" dirty="0"/>
                        <a:t> Amount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E3B20B5-1067-4734-B64B-BCE3150F976B}"/>
              </a:ext>
            </a:extLst>
          </p:cNvPr>
          <p:cNvSpPr txBox="1"/>
          <p:nvPr/>
        </p:nvSpPr>
        <p:spPr>
          <a:xfrm>
            <a:off x="86938" y="689362"/>
            <a:ext cx="1187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Pls provide project information and full list of firms involved.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06B5FDF-93EF-4087-A01F-0288B8EEC2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794542"/>
              </p:ext>
            </p:extLst>
          </p:nvPr>
        </p:nvGraphicFramePr>
        <p:xfrm>
          <a:off x="4793307" y="1498265"/>
          <a:ext cx="581735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677">
                  <a:extLst>
                    <a:ext uri="{9D8B030D-6E8A-4147-A177-3AD203B41FA5}">
                      <a16:colId xmlns:a16="http://schemas.microsoft.com/office/drawing/2014/main" val="2796540812"/>
                    </a:ext>
                  </a:extLst>
                </a:gridCol>
                <a:gridCol w="2908677">
                  <a:extLst>
                    <a:ext uri="{9D8B030D-6E8A-4147-A177-3AD203B41FA5}">
                      <a16:colId xmlns:a16="http://schemas.microsoft.com/office/drawing/2014/main" val="4083720150"/>
                    </a:ext>
                  </a:extLst>
                </a:gridCol>
              </a:tblGrid>
              <a:tr h="121097">
                <a:tc>
                  <a:txBody>
                    <a:bodyPr/>
                    <a:lstStyle/>
                    <a:p>
                      <a:r>
                        <a:rPr lang="en-US" sz="1200" dirty="0"/>
                        <a:t>Project Team Details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05632"/>
                  </a:ext>
                </a:extLst>
              </a:tr>
              <a:tr h="121097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Client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262388"/>
                  </a:ext>
                </a:extLst>
              </a:tr>
              <a:tr h="121097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Design Architect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498233"/>
                  </a:ext>
                </a:extLst>
              </a:tr>
              <a:tr h="121097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Consultants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92591"/>
                  </a:ext>
                </a:extLst>
              </a:tr>
              <a:tr h="121097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Main Contractor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582348"/>
                  </a:ext>
                </a:extLst>
              </a:tr>
              <a:tr h="121097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+mn-lt"/>
                        </a:rPr>
                        <a:t>Sub-Contractors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711232"/>
                  </a:ext>
                </a:extLst>
              </a:tr>
              <a:tr h="121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Solution providers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431425"/>
                  </a:ext>
                </a:extLst>
              </a:tr>
              <a:tr h="121097"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796627"/>
                  </a:ext>
                </a:extLst>
              </a:tr>
              <a:tr h="121097"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404586"/>
                  </a:ext>
                </a:extLst>
              </a:tr>
              <a:tr h="121097"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989477"/>
                  </a:ext>
                </a:extLst>
              </a:tr>
              <a:tr h="121097"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048971"/>
                  </a:ext>
                </a:extLst>
              </a:tr>
              <a:tr h="121097"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110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914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C26D0887-EDA1-44A0-9ECF-4309635E3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04237"/>
              </p:ext>
            </p:extLst>
          </p:nvPr>
        </p:nvGraphicFramePr>
        <p:xfrm>
          <a:off x="152400" y="1388328"/>
          <a:ext cx="11887200" cy="5090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1713">
                  <a:extLst>
                    <a:ext uri="{9D8B030D-6E8A-4147-A177-3AD203B41FA5}">
                      <a16:colId xmlns:a16="http://schemas.microsoft.com/office/drawing/2014/main" val="3533208268"/>
                    </a:ext>
                  </a:extLst>
                </a:gridCol>
                <a:gridCol w="4378788">
                  <a:extLst>
                    <a:ext uri="{9D8B030D-6E8A-4147-A177-3AD203B41FA5}">
                      <a16:colId xmlns:a16="http://schemas.microsoft.com/office/drawing/2014/main" val="95569840"/>
                    </a:ext>
                  </a:extLst>
                </a:gridCol>
                <a:gridCol w="1530036">
                  <a:extLst>
                    <a:ext uri="{9D8B030D-6E8A-4147-A177-3AD203B41FA5}">
                      <a16:colId xmlns:a16="http://schemas.microsoft.com/office/drawing/2014/main" val="79625278"/>
                    </a:ext>
                  </a:extLst>
                </a:gridCol>
                <a:gridCol w="1502875">
                  <a:extLst>
                    <a:ext uri="{9D8B030D-6E8A-4147-A177-3AD203B41FA5}">
                      <a16:colId xmlns:a16="http://schemas.microsoft.com/office/drawing/2014/main" val="2364150109"/>
                    </a:ext>
                  </a:extLst>
                </a:gridCol>
                <a:gridCol w="1683945">
                  <a:extLst>
                    <a:ext uri="{9D8B030D-6E8A-4147-A177-3AD203B41FA5}">
                      <a16:colId xmlns:a16="http://schemas.microsoft.com/office/drawing/2014/main" val="1298905605"/>
                    </a:ext>
                  </a:extLst>
                </a:gridCol>
                <a:gridCol w="2189843">
                  <a:extLst>
                    <a:ext uri="{9D8B030D-6E8A-4147-A177-3AD203B41FA5}">
                      <a16:colId xmlns:a16="http://schemas.microsoft.com/office/drawing/2014/main" val="3787794967"/>
                    </a:ext>
                  </a:extLst>
                </a:gridCol>
              </a:tblGrid>
              <a:tr h="3237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S/N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IDD Use Cases and Innovations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Digital Design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Digital Fabrication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Digital Construction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Digital Asset Delivery &amp; Management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52069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Request for Information (RFI)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0241968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Integrated Concurrent Engineering (ICE)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2164776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Visualisation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 and design checks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SG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7628169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SG" sz="140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submission &amp; approval 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>
                          <a:effectLst/>
                          <a:latin typeface="+mn-lt"/>
                        </a:rPr>
                        <a:t>●</a:t>
                      </a:r>
                      <a:endParaRPr lang="en-SG" sz="14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SG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085086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BIM-based documentation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>
                          <a:effectLst/>
                          <a:latin typeface="+mn-lt"/>
                        </a:rPr>
                        <a:t>●</a:t>
                      </a:r>
                      <a:endParaRPr lang="en-SG" sz="14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7940951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BIM-based cost estimation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>
                          <a:effectLst/>
                          <a:latin typeface="+mn-lt"/>
                        </a:rPr>
                        <a:t>●</a:t>
                      </a:r>
                      <a:endParaRPr lang="en-SG" sz="14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0615980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logistics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837535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construction scheduling and sequencing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61989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progress monitoring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6016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QA/QC inspections</a:t>
                      </a:r>
                      <a:endParaRPr lang="en-SG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859767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Digital defects management</a:t>
                      </a:r>
                      <a:endParaRPr lang="en-SG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  <a:endParaRPr kumimoji="0" lang="en-SG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  <a:endParaRPr kumimoji="0" lang="en-SG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  <a:endParaRPr kumimoji="0" lang="en-SG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7756894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Digital handover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  <a:endParaRPr kumimoji="0" lang="en-SG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  <a:endParaRPr kumimoji="0" lang="en-SG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8941103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SG" sz="1400" dirty="0"/>
                        <a:t>Real-time monitoring of assets performance</a:t>
                      </a:r>
                      <a:endParaRPr lang="en-SG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7020761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SG" sz="1400" dirty="0"/>
                        <a:t>Digital operations and maintenance</a:t>
                      </a:r>
                      <a:endParaRPr lang="en-SG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effectLst/>
                          <a:latin typeface="+mn-lt"/>
                        </a:rPr>
                        <a:t>●</a:t>
                      </a: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4020503"/>
                  </a:ext>
                </a:extLst>
              </a:tr>
              <a:tr h="1874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SG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Any other use cases beyond the 14 essential use cases</a:t>
                      </a:r>
                      <a:endParaRPr lang="en-SG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152693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4816CE4-8E51-4032-9EDC-54CF3AA81F0F}"/>
              </a:ext>
            </a:extLst>
          </p:cNvPr>
          <p:cNvSpPr txBox="1"/>
          <p:nvPr/>
        </p:nvSpPr>
        <p:spPr>
          <a:xfrm>
            <a:off x="0" y="684312"/>
            <a:ext cx="10867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Calibri" panose="020F0502020204030204"/>
              </a:rPr>
              <a:t>The following is an illustration for reference. (Please refer to Annex for definition)</a:t>
            </a:r>
          </a:p>
          <a:p>
            <a:r>
              <a:rPr lang="en-US" dirty="0">
                <a:solidFill>
                  <a:srgbClr val="002060"/>
                </a:solidFill>
              </a:rPr>
              <a:t>Pls indicate if any use case is specified in tender. </a:t>
            </a:r>
            <a:endParaRPr lang="en-SG" dirty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3C9D0C0-100F-479D-9DED-CFA2533D56E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Summary of IDD Use Cases for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20206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72697E7-9729-474E-A4D7-CA9481AB329E}"/>
              </a:ext>
            </a:extLst>
          </p:cNvPr>
          <p:cNvSpPr txBox="1"/>
          <p:nvPr/>
        </p:nvSpPr>
        <p:spPr>
          <a:xfrm>
            <a:off x="0" y="62069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The following is an illustration for reference. For each use case identified in slide (3), identify key processes for streamlining </a:t>
            </a:r>
            <a:r>
              <a:rPr lang="en-US" sz="1600" i="1" dirty="0">
                <a:solidFill>
                  <a:srgbClr val="002060"/>
                </a:solidFill>
              </a:rPr>
              <a:t>(e.g. how current/conventional process is done, areas for improving processes, identify to-be process)</a:t>
            </a:r>
            <a:r>
              <a:rPr lang="en-US" sz="1600" dirty="0">
                <a:solidFill>
                  <a:srgbClr val="002060"/>
                </a:solidFill>
              </a:rPr>
              <a:t> with help of digital solutions, measurable benefits, issues faced in implementation and learning points.</a:t>
            </a:r>
            <a:endParaRPr lang="en-SG" sz="1600" dirty="0">
              <a:solidFill>
                <a:srgbClr val="002060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2DA3ECE-2E3B-4543-AFF7-C9F76A648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348923"/>
              </p:ext>
            </p:extLst>
          </p:nvPr>
        </p:nvGraphicFramePr>
        <p:xfrm>
          <a:off x="124800" y="1616436"/>
          <a:ext cx="11942400" cy="3952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92800">
                  <a:extLst>
                    <a:ext uri="{9D8B030D-6E8A-4147-A177-3AD203B41FA5}">
                      <a16:colId xmlns:a16="http://schemas.microsoft.com/office/drawing/2014/main" val="3629192241"/>
                    </a:ext>
                  </a:extLst>
                </a:gridCol>
                <a:gridCol w="1492800">
                  <a:extLst>
                    <a:ext uri="{9D8B030D-6E8A-4147-A177-3AD203B41FA5}">
                      <a16:colId xmlns:a16="http://schemas.microsoft.com/office/drawing/2014/main" val="2025107799"/>
                    </a:ext>
                  </a:extLst>
                </a:gridCol>
                <a:gridCol w="1492800">
                  <a:extLst>
                    <a:ext uri="{9D8B030D-6E8A-4147-A177-3AD203B41FA5}">
                      <a16:colId xmlns:a16="http://schemas.microsoft.com/office/drawing/2014/main" val="3846920329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1825522435"/>
                    </a:ext>
                  </a:extLst>
                </a:gridCol>
                <a:gridCol w="1429299">
                  <a:extLst>
                    <a:ext uri="{9D8B030D-6E8A-4147-A177-3AD203B41FA5}">
                      <a16:colId xmlns:a16="http://schemas.microsoft.com/office/drawing/2014/main" val="3929583453"/>
                    </a:ext>
                  </a:extLst>
                </a:gridCol>
                <a:gridCol w="1492800">
                  <a:extLst>
                    <a:ext uri="{9D8B030D-6E8A-4147-A177-3AD203B41FA5}">
                      <a16:colId xmlns:a16="http://schemas.microsoft.com/office/drawing/2014/main" val="3763127075"/>
                    </a:ext>
                  </a:extLst>
                </a:gridCol>
                <a:gridCol w="1492800">
                  <a:extLst>
                    <a:ext uri="{9D8B030D-6E8A-4147-A177-3AD203B41FA5}">
                      <a16:colId xmlns:a16="http://schemas.microsoft.com/office/drawing/2014/main" val="1281074776"/>
                    </a:ext>
                  </a:extLst>
                </a:gridCol>
                <a:gridCol w="1492800">
                  <a:extLst>
                    <a:ext uri="{9D8B030D-6E8A-4147-A177-3AD203B41FA5}">
                      <a16:colId xmlns:a16="http://schemas.microsoft.com/office/drawing/2014/main" val="423388177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SG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IDD USE CASE</a:t>
                      </a:r>
                      <a:endParaRPr lang="en-SG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SG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CURRENT PROCESS (CHALLENGES)</a:t>
                      </a:r>
                      <a:endParaRPr lang="en-SG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SG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TO-BE PROCESS</a:t>
                      </a:r>
                      <a:endParaRPr lang="en-SG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SG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DIGITAL SOLUTION / PLATFORM</a:t>
                      </a:r>
                      <a:endParaRPr lang="en-SG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SG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QUANTIFIABLE BENEFITS</a:t>
                      </a:r>
                    </a:p>
                    <a:p>
                      <a:pPr algn="ctr" fontAlgn="b"/>
                      <a:endParaRPr lang="en-SG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SG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WAY OF MEASUREMENT</a:t>
                      </a:r>
                      <a:endParaRPr lang="en-SG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ISSUES FACED IN IMPLEMENTATION</a:t>
                      </a:r>
                      <a:endParaRPr lang="en-SG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LEARNING POINTS</a:t>
                      </a:r>
                      <a:endParaRPr lang="en-SG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357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l" fontAlgn="t"/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information is not available at start of project, it can be provided during interim update</a:t>
                      </a:r>
                      <a:endParaRPr lang="en-SG" sz="1200" i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32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SG" sz="1200" u="none" strike="noStrike" dirty="0">
                          <a:effectLst/>
                        </a:rPr>
                        <a:t>1. Digital QA/QC inspections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1) Paper-based inspection forms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2) Manual data collection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3) Delay corrective actions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1) reduce paper work &amp; auto-archive inspection records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2) real-time data collection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3)early corrective / preventive actions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200" u="none" strike="noStrike" dirty="0">
                          <a:effectLst/>
                        </a:rPr>
                        <a:t>digital solution of ABC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 reduction of time spent for inspection approval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Manhours used for preparation and communications of inspections before and after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The platform is not easy to customize the checklist forms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standardise</a:t>
                      </a:r>
                      <a:r>
                        <a:rPr lang="en-US" sz="1200" u="none" strike="noStrike" dirty="0">
                          <a:effectLst/>
                        </a:rPr>
                        <a:t> and streamline the checklists before </a:t>
                      </a:r>
                      <a:r>
                        <a:rPr lang="en-US" sz="1200" u="none" strike="noStrike" dirty="0" err="1">
                          <a:effectLst/>
                        </a:rPr>
                        <a:t>digitalising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64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u="none" strike="noStrike" dirty="0">
                          <a:effectLst/>
                        </a:rPr>
                        <a:t> 2. 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119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u="none" strike="noStrike" dirty="0">
                          <a:effectLst/>
                        </a:rPr>
                        <a:t> 3. 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78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u="none" strike="noStrike" dirty="0">
                          <a:effectLst/>
                        </a:rPr>
                        <a:t> 4. 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90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u="none" strike="noStrike" dirty="0">
                          <a:effectLst/>
                        </a:rPr>
                        <a:t> …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948011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0EF431B2-3034-4AD9-8384-14C1BAD1443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Summary of IDD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08584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9354D3D-C82A-4787-9DD6-AB94AD258DB7}"/>
              </a:ext>
            </a:extLst>
          </p:cNvPr>
          <p:cNvSpPr txBox="1"/>
          <p:nvPr/>
        </p:nvSpPr>
        <p:spPr>
          <a:xfrm>
            <a:off x="66641" y="692502"/>
            <a:ext cx="12046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Illustrate and deep dive into each IDD key use case, key processes streamlined before and after enabled by digital solutions/ platforms, measurable benefits, issues faced in implementation and learning points </a:t>
            </a:r>
            <a:r>
              <a:rPr lang="en-US" i="1" dirty="0"/>
              <a:t>(More detailed information can be provided during interim update)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Pls indicate if each digital solution is claimable or non-claimable, depending on whether it is specified in tender.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267942F9-56B9-4E91-ACE9-CB2922615DB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Digital Use Case XX</a:t>
            </a:r>
          </a:p>
        </p:txBody>
      </p:sp>
    </p:spTree>
    <p:extLst>
      <p:ext uri="{BB962C8B-B14F-4D97-AF65-F5344CB8AC3E}">
        <p14:creationId xmlns:p14="http://schemas.microsoft.com/office/powerpoint/2010/main" val="2933837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3B3E7A-75D3-456C-995A-1615BB319F9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Calculation of productivity improvement through quantifiable KPIs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CC3043E-F18C-4806-865C-7BAB8877A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052196"/>
              </p:ext>
            </p:extLst>
          </p:nvPr>
        </p:nvGraphicFramePr>
        <p:xfrm>
          <a:off x="1264027" y="1051408"/>
          <a:ext cx="9283699" cy="2708729"/>
        </p:xfrm>
        <a:graphic>
          <a:graphicData uri="http://schemas.openxmlformats.org/drawingml/2006/table">
            <a:tbl>
              <a:tblPr/>
              <a:tblGrid>
                <a:gridCol w="508522">
                  <a:extLst>
                    <a:ext uri="{9D8B030D-6E8A-4147-A177-3AD203B41FA5}">
                      <a16:colId xmlns:a16="http://schemas.microsoft.com/office/drawing/2014/main" val="1056978605"/>
                    </a:ext>
                  </a:extLst>
                </a:gridCol>
                <a:gridCol w="3527870">
                  <a:extLst>
                    <a:ext uri="{9D8B030D-6E8A-4147-A177-3AD203B41FA5}">
                      <a16:colId xmlns:a16="http://schemas.microsoft.com/office/drawing/2014/main" val="1104851998"/>
                    </a:ext>
                  </a:extLst>
                </a:gridCol>
                <a:gridCol w="3175082">
                  <a:extLst>
                    <a:ext uri="{9D8B030D-6E8A-4147-A177-3AD203B41FA5}">
                      <a16:colId xmlns:a16="http://schemas.microsoft.com/office/drawing/2014/main" val="1326915302"/>
                    </a:ext>
                  </a:extLst>
                </a:gridCol>
                <a:gridCol w="686504">
                  <a:extLst>
                    <a:ext uri="{9D8B030D-6E8A-4147-A177-3AD203B41FA5}">
                      <a16:colId xmlns:a16="http://schemas.microsoft.com/office/drawing/2014/main" val="2554416359"/>
                    </a:ext>
                  </a:extLst>
                </a:gridCol>
                <a:gridCol w="686504">
                  <a:extLst>
                    <a:ext uri="{9D8B030D-6E8A-4147-A177-3AD203B41FA5}">
                      <a16:colId xmlns:a16="http://schemas.microsoft.com/office/drawing/2014/main" val="2925912379"/>
                    </a:ext>
                  </a:extLst>
                </a:gridCol>
                <a:gridCol w="699217">
                  <a:extLst>
                    <a:ext uri="{9D8B030D-6E8A-4147-A177-3AD203B41FA5}">
                      <a16:colId xmlns:a16="http://schemas.microsoft.com/office/drawing/2014/main" val="176830071"/>
                    </a:ext>
                  </a:extLst>
                </a:gridCol>
              </a:tblGrid>
              <a:tr h="339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S/N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Productivity Improvement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S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Description of quantifiable KPIs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662529"/>
                  </a:ext>
                </a:extLst>
              </a:tr>
              <a:tr h="339656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Implementation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SG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Proposed IDD Implementation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036452"/>
                  </a:ext>
                </a:extLst>
              </a:tr>
              <a:tr h="339656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Design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en-SG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054377"/>
                  </a:ext>
                </a:extLst>
              </a:tr>
              <a:tr h="339656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Fabricate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en-SG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83556"/>
                  </a:ext>
                </a:extLst>
              </a:tr>
              <a:tr h="339656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en-SG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990545"/>
                  </a:ext>
                </a:extLst>
              </a:tr>
              <a:tr h="331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 Delivery and Management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en-SG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171315"/>
                  </a:ext>
                </a:extLst>
              </a:tr>
              <a:tr h="339656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Overall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SG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SG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664772"/>
                  </a:ext>
                </a:extLst>
              </a:tr>
              <a:tr h="339656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Improvement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en-SG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636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7CE74A1-1F9A-4CC6-B725-3AE89F98F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060439"/>
              </p:ext>
            </p:extLst>
          </p:nvPr>
        </p:nvGraphicFramePr>
        <p:xfrm>
          <a:off x="1298512" y="4070674"/>
          <a:ext cx="9283624" cy="2377592"/>
        </p:xfrm>
        <a:graphic>
          <a:graphicData uri="http://schemas.openxmlformats.org/drawingml/2006/table">
            <a:tbl>
              <a:tblPr/>
              <a:tblGrid>
                <a:gridCol w="2505912">
                  <a:extLst>
                    <a:ext uri="{9D8B030D-6E8A-4147-A177-3AD203B41FA5}">
                      <a16:colId xmlns:a16="http://schemas.microsoft.com/office/drawing/2014/main" val="763364360"/>
                    </a:ext>
                  </a:extLst>
                </a:gridCol>
                <a:gridCol w="355719">
                  <a:extLst>
                    <a:ext uri="{9D8B030D-6E8A-4147-A177-3AD203B41FA5}">
                      <a16:colId xmlns:a16="http://schemas.microsoft.com/office/drawing/2014/main" val="1689583789"/>
                    </a:ext>
                  </a:extLst>
                </a:gridCol>
                <a:gridCol w="1171966">
                  <a:extLst>
                    <a:ext uri="{9D8B030D-6E8A-4147-A177-3AD203B41FA5}">
                      <a16:colId xmlns:a16="http://schemas.microsoft.com/office/drawing/2014/main" val="2745495764"/>
                    </a:ext>
                  </a:extLst>
                </a:gridCol>
                <a:gridCol w="1168790">
                  <a:extLst>
                    <a:ext uri="{9D8B030D-6E8A-4147-A177-3AD203B41FA5}">
                      <a16:colId xmlns:a16="http://schemas.microsoft.com/office/drawing/2014/main" val="3321621619"/>
                    </a:ext>
                  </a:extLst>
                </a:gridCol>
                <a:gridCol w="1105269">
                  <a:extLst>
                    <a:ext uri="{9D8B030D-6E8A-4147-A177-3AD203B41FA5}">
                      <a16:colId xmlns:a16="http://schemas.microsoft.com/office/drawing/2014/main" val="2006040890"/>
                    </a:ext>
                  </a:extLst>
                </a:gridCol>
                <a:gridCol w="905177">
                  <a:extLst>
                    <a:ext uri="{9D8B030D-6E8A-4147-A177-3AD203B41FA5}">
                      <a16:colId xmlns:a16="http://schemas.microsoft.com/office/drawing/2014/main" val="2479998880"/>
                    </a:ext>
                  </a:extLst>
                </a:gridCol>
                <a:gridCol w="686029">
                  <a:extLst>
                    <a:ext uri="{9D8B030D-6E8A-4147-A177-3AD203B41FA5}">
                      <a16:colId xmlns:a16="http://schemas.microsoft.com/office/drawing/2014/main" val="2780368286"/>
                    </a:ext>
                  </a:extLst>
                </a:gridCol>
                <a:gridCol w="686029">
                  <a:extLst>
                    <a:ext uri="{9D8B030D-6E8A-4147-A177-3AD203B41FA5}">
                      <a16:colId xmlns:a16="http://schemas.microsoft.com/office/drawing/2014/main" val="3371876495"/>
                    </a:ext>
                  </a:extLst>
                </a:gridCol>
                <a:gridCol w="698733">
                  <a:extLst>
                    <a:ext uri="{9D8B030D-6E8A-4147-A177-3AD203B41FA5}">
                      <a16:colId xmlns:a16="http://schemas.microsoft.com/office/drawing/2014/main" val="1751605778"/>
                    </a:ext>
                  </a:extLst>
                </a:gridCol>
              </a:tblGrid>
              <a:tr h="3962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Assumptions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SG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SG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SG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SG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SG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SG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SG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SG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650704"/>
                  </a:ext>
                </a:extLst>
              </a:tr>
              <a:tr h="1981327">
                <a:tc gridSpan="9">
                  <a:txBody>
                    <a:bodyPr/>
                    <a:lstStyle/>
                    <a:p>
                      <a:pPr algn="l" fontAlgn="t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81413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B9934CA-0A4D-4618-96DC-C03AB9BDC910}"/>
              </a:ext>
            </a:extLst>
          </p:cNvPr>
          <p:cNvSpPr txBox="1"/>
          <p:nvPr/>
        </p:nvSpPr>
        <p:spPr>
          <a:xfrm>
            <a:off x="1264027" y="3770688"/>
            <a:ext cx="93525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u="none" strike="noStrike" baseline="0" dirty="0">
                <a:latin typeface="CIDFont+F1"/>
              </a:rPr>
              <a:t>*Note: Each stage includes collaboration activities such as design coordination between stakeholders</a:t>
            </a:r>
            <a:endParaRPr lang="en-SG" sz="1200" dirty="0"/>
          </a:p>
        </p:txBody>
      </p:sp>
    </p:spTree>
    <p:extLst>
      <p:ext uri="{BB962C8B-B14F-4D97-AF65-F5344CB8AC3E}">
        <p14:creationId xmlns:p14="http://schemas.microsoft.com/office/powerpoint/2010/main" val="3574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9354D3D-C82A-4787-9DD6-AB94AD258DB7}"/>
              </a:ext>
            </a:extLst>
          </p:cNvPr>
          <p:cNvSpPr txBox="1"/>
          <p:nvPr/>
        </p:nvSpPr>
        <p:spPr>
          <a:xfrm>
            <a:off x="66641" y="692502"/>
            <a:ext cx="1204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Pls illustrate how value chain partners involved benefitted.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267942F9-56B9-4E91-ACE9-CB2922615DB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Competency (Project)</a:t>
            </a: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8148CF8E-AD50-4D04-B407-A2478B7B5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709374"/>
              </p:ext>
            </p:extLst>
          </p:nvPr>
        </p:nvGraphicFramePr>
        <p:xfrm>
          <a:off x="728302" y="1675219"/>
          <a:ext cx="10615690" cy="29733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19421">
                  <a:extLst>
                    <a:ext uri="{9D8B030D-6E8A-4147-A177-3AD203B41FA5}">
                      <a16:colId xmlns:a16="http://schemas.microsoft.com/office/drawing/2014/main" val="1688855192"/>
                    </a:ext>
                  </a:extLst>
                </a:gridCol>
                <a:gridCol w="4200808">
                  <a:extLst>
                    <a:ext uri="{9D8B030D-6E8A-4147-A177-3AD203B41FA5}">
                      <a16:colId xmlns:a16="http://schemas.microsoft.com/office/drawing/2014/main" val="2924236332"/>
                    </a:ext>
                  </a:extLst>
                </a:gridCol>
                <a:gridCol w="3295461">
                  <a:extLst>
                    <a:ext uri="{9D8B030D-6E8A-4147-A177-3AD203B41FA5}">
                      <a16:colId xmlns:a16="http://schemas.microsoft.com/office/drawing/2014/main" val="3571591391"/>
                    </a:ext>
                  </a:extLst>
                </a:gridCol>
              </a:tblGrid>
              <a:tr h="32154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List of firms involved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How they benefitted from IDD Implementation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e.g. tried xx software, sent personnel to xx training </a:t>
                      </a:r>
                      <a:endParaRPr lang="en-SG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Which IDD Use Cases are they involved in and what skillsets have they acquired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331099"/>
                  </a:ext>
                </a:extLst>
              </a:tr>
              <a:tr h="321548">
                <a:tc vMerge="1">
                  <a:txBody>
                    <a:bodyPr/>
                    <a:lstStyle/>
                    <a:p>
                      <a:pPr algn="ctr"/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information is not available at start of project, it can be provided during interim update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42359"/>
                  </a:ext>
                </a:extLst>
              </a:tr>
              <a:tr h="230127">
                <a:tc>
                  <a:txBody>
                    <a:bodyPr/>
                    <a:lstStyle/>
                    <a:p>
                      <a:r>
                        <a:rPr lang="en-US" sz="1400" dirty="0"/>
                        <a:t>Client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26739"/>
                  </a:ext>
                </a:extLst>
              </a:tr>
              <a:tr h="230127">
                <a:tc>
                  <a:txBody>
                    <a:bodyPr/>
                    <a:lstStyle/>
                    <a:p>
                      <a:r>
                        <a:rPr lang="en-US" sz="1400" dirty="0"/>
                        <a:t>Main Contractor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295732"/>
                  </a:ext>
                </a:extLst>
              </a:tr>
              <a:tr h="230127">
                <a:tc>
                  <a:txBody>
                    <a:bodyPr/>
                    <a:lstStyle/>
                    <a:p>
                      <a:r>
                        <a:rPr lang="en-US" sz="1400" dirty="0"/>
                        <a:t>Consultants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841404"/>
                  </a:ext>
                </a:extLst>
              </a:tr>
              <a:tr h="230127">
                <a:tc>
                  <a:txBody>
                    <a:bodyPr/>
                    <a:lstStyle/>
                    <a:p>
                      <a:r>
                        <a:rPr lang="en-US" sz="1400"/>
                        <a:t>Sub-contractors</a:t>
                      </a:r>
                      <a:endParaRPr lang="en-SG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182254"/>
                  </a:ext>
                </a:extLst>
              </a:tr>
              <a:tr h="230127">
                <a:tc>
                  <a:txBody>
                    <a:bodyPr/>
                    <a:lstStyle/>
                    <a:p>
                      <a:endParaRPr lang="en-SG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130260"/>
                  </a:ext>
                </a:extLst>
              </a:tr>
              <a:tr h="230127">
                <a:tc>
                  <a:txBody>
                    <a:bodyPr/>
                    <a:lstStyle/>
                    <a:p>
                      <a:endParaRPr lang="en-SG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326932"/>
                  </a:ext>
                </a:extLst>
              </a:tr>
              <a:tr h="230127"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940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39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9354D3D-C82A-4787-9DD6-AB94AD258DB7}"/>
              </a:ext>
            </a:extLst>
          </p:cNvPr>
          <p:cNvSpPr txBox="1"/>
          <p:nvPr/>
        </p:nvSpPr>
        <p:spPr>
          <a:xfrm>
            <a:off x="66641" y="692502"/>
            <a:ext cx="12046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Pls illustrate how applicant builds up internal core team to be </a:t>
            </a:r>
            <a:r>
              <a:rPr lang="en-SG" dirty="0">
                <a:solidFill>
                  <a:srgbClr val="002060"/>
                </a:solidFill>
              </a:rPr>
              <a:t>equipped with specific IDD skillsets, to be able to execute future IDD projects.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267942F9-56B9-4E91-ACE9-CB2922615DB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Competency (Firm)</a:t>
            </a: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8148CF8E-AD50-4D04-B407-A2478B7B5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437220"/>
              </p:ext>
            </p:extLst>
          </p:nvPr>
        </p:nvGraphicFramePr>
        <p:xfrm>
          <a:off x="728302" y="1675219"/>
          <a:ext cx="10615690" cy="28864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04227">
                  <a:extLst>
                    <a:ext uri="{9D8B030D-6E8A-4147-A177-3AD203B41FA5}">
                      <a16:colId xmlns:a16="http://schemas.microsoft.com/office/drawing/2014/main" val="1688855192"/>
                    </a:ext>
                  </a:extLst>
                </a:gridCol>
                <a:gridCol w="3274441">
                  <a:extLst>
                    <a:ext uri="{9D8B030D-6E8A-4147-A177-3AD203B41FA5}">
                      <a16:colId xmlns:a16="http://schemas.microsoft.com/office/drawing/2014/main" val="2924236332"/>
                    </a:ext>
                  </a:extLst>
                </a:gridCol>
                <a:gridCol w="4237022">
                  <a:extLst>
                    <a:ext uri="{9D8B030D-6E8A-4147-A177-3AD203B41FA5}">
                      <a16:colId xmlns:a16="http://schemas.microsoft.com/office/drawing/2014/main" val="3571591391"/>
                    </a:ext>
                  </a:extLst>
                </a:gridCol>
              </a:tblGrid>
              <a:tr h="470452">
                <a:tc>
                  <a:txBody>
                    <a:bodyPr/>
                    <a:lstStyle/>
                    <a:p>
                      <a:pPr algn="ctr"/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Current IDD Core Team</a:t>
                      </a:r>
                      <a:endParaRPr lang="en-SG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Future IDD Core Team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6331099"/>
                  </a:ext>
                </a:extLst>
              </a:tr>
              <a:tr h="549091">
                <a:tc>
                  <a:txBody>
                    <a:bodyPr/>
                    <a:lstStyle/>
                    <a:p>
                      <a:r>
                        <a:rPr lang="en-US" sz="1400" dirty="0"/>
                        <a:t>No. of employees in IDD Core Team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26739"/>
                  </a:ext>
                </a:extLst>
              </a:tr>
              <a:tr h="549091">
                <a:tc>
                  <a:txBody>
                    <a:bodyPr/>
                    <a:lstStyle/>
                    <a:p>
                      <a:r>
                        <a:rPr lang="en-US" sz="1400" dirty="0"/>
                        <a:t>Relevant skillsets and experience of employees in IDD Core Team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295732"/>
                  </a:ext>
                </a:extLst>
              </a:tr>
              <a:tr h="1317818">
                <a:tc>
                  <a:txBody>
                    <a:bodyPr/>
                    <a:lstStyle/>
                    <a:p>
                      <a:r>
                        <a:rPr lang="en-US" sz="1400" dirty="0"/>
                        <a:t>Competency building framework put in place for IDD Core Team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e.g. hire more staff with relevant skillsets/experience, send existing staff for training, existing staff obtain DDM Accreditation etc.</a:t>
                      </a:r>
                      <a:endParaRPr lang="en-SG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02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12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196519-631A-4A2E-BDE1-108524D29229}"/>
              </a:ext>
            </a:extLst>
          </p:cNvPr>
          <p:cNvSpPr txBox="1"/>
          <p:nvPr/>
        </p:nvSpPr>
        <p:spPr>
          <a:xfrm>
            <a:off x="66641" y="692502"/>
            <a:ext cx="12046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The following is an illustration, for reference. Show plans how project team plans to document challenges and learning points from projects for sharing.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905B1907-B93A-453A-8AC2-15A0534BE7B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1912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Outreach / Best Practices 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FBB254F2-753F-4A26-B5A6-99E708506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385603"/>
              </p:ext>
            </p:extLst>
          </p:nvPr>
        </p:nvGraphicFramePr>
        <p:xfrm>
          <a:off x="304923" y="1319646"/>
          <a:ext cx="11570331" cy="54864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29683">
                  <a:extLst>
                    <a:ext uri="{9D8B030D-6E8A-4147-A177-3AD203B41FA5}">
                      <a16:colId xmlns:a16="http://schemas.microsoft.com/office/drawing/2014/main" val="1688855192"/>
                    </a:ext>
                  </a:extLst>
                </a:gridCol>
                <a:gridCol w="3436731">
                  <a:extLst>
                    <a:ext uri="{9D8B030D-6E8A-4147-A177-3AD203B41FA5}">
                      <a16:colId xmlns:a16="http://schemas.microsoft.com/office/drawing/2014/main" val="2924236332"/>
                    </a:ext>
                  </a:extLst>
                </a:gridCol>
                <a:gridCol w="3363415">
                  <a:extLst>
                    <a:ext uri="{9D8B030D-6E8A-4147-A177-3AD203B41FA5}">
                      <a16:colId xmlns:a16="http://schemas.microsoft.com/office/drawing/2014/main" val="1551875925"/>
                    </a:ext>
                  </a:extLst>
                </a:gridCol>
                <a:gridCol w="3340502">
                  <a:extLst>
                    <a:ext uri="{9D8B030D-6E8A-4147-A177-3AD203B41FA5}">
                      <a16:colId xmlns:a16="http://schemas.microsoft.com/office/drawing/2014/main" val="3083244547"/>
                    </a:ext>
                  </a:extLst>
                </a:gridCol>
              </a:tblGrid>
              <a:tr h="153125">
                <a:tc>
                  <a:txBody>
                    <a:bodyPr/>
                    <a:lstStyle/>
                    <a:p>
                      <a:pPr algn="ctr"/>
                      <a:endParaRPr lang="en-SG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Client</a:t>
                      </a:r>
                      <a:endParaRPr lang="en-SG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Main Contractor</a:t>
                      </a:r>
                      <a:endParaRPr lang="en-SG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 Consultants</a:t>
                      </a:r>
                      <a:endParaRPr lang="en-SG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6331099"/>
                  </a:ext>
                </a:extLst>
              </a:tr>
              <a:tr h="1117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Key Learnings from Actual Implementation </a:t>
                      </a:r>
                      <a:endParaRPr lang="en-SG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Able to form a complete portfolio of digital solutions on a unified platform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Better manage project process and information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analytics and visualization to draw insights from data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Improve effectiveness of partnerships and project timelines</a:t>
                      </a:r>
                      <a:endParaRPr lang="en-SG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digital platforms helped reduce construction time and improved stakeholder collaboration</a:t>
                      </a:r>
                      <a:endParaRPr lang="en-SG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CDE and collaboration between stakeholders should be in one location (single source of truth)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Transitioning to digital workflows of drawing and model approvals and risk management register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Management should have vision for using extended teams and workspace mobility </a:t>
                      </a:r>
                      <a:endParaRPr lang="en-SG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26739"/>
                  </a:ext>
                </a:extLst>
              </a:tr>
              <a:tr h="796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Quantitative Benefits </a:t>
                      </a:r>
                      <a:endParaRPr lang="en-SG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Faster finalisations of construction details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Improved visibility of data throughout building life cycle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SG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Shorter review cycles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</a:t>
                      </a: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 saving in logistics management with BIM-based managed platform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Defects identified and rectified faster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Inspection approval times reduced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Improvement in QC process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Enhanced productivity of project stakeholders by eliminating errors and work duplication in deploying CDE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Reduced </a:t>
                      </a: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BIM design changes and fabrication defaults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295732"/>
                  </a:ext>
                </a:extLst>
              </a:tr>
              <a:tr h="903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Qualitative Benefits</a:t>
                      </a:r>
                      <a:endParaRPr lang="en-SG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Single source of truth for entire building lifecycle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Reduced project risk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collected in CDE can be used to improve subsequent projects performance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Improved collaborative relationship of project team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Better visibility on projects and BIM models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BIM models, drawings, RFIs, and document submissions by different stakeholders are shared effectively and acted promptly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SG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Able to access and work on documents from anywhere</a:t>
                      </a:r>
                    </a:p>
                    <a:p>
                      <a:pPr marL="285750" indent="-285750" algn="l" defTabSz="914400" rtl="0" eaLnBrk="1" latinLnBrk="0" hangingPunct="1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Embrace digital workflows</a:t>
                      </a:r>
                    </a:p>
                    <a:p>
                      <a:pPr marL="285750" indent="-285750" algn="l" defTabSz="914400" rtl="0" eaLnBrk="1" latinLnBrk="0" hangingPunct="1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SG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 borderless collaboration across extended teams globally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SG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841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5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1600</Words>
  <Application>Microsoft Office PowerPoint</Application>
  <PresentationFormat>Widescreen</PresentationFormat>
  <Paragraphs>275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CIDFont+F1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IDD Strategies</dc:title>
  <dc:creator>Khine Wa THEIN (BCA)</dc:creator>
  <cp:lastModifiedBy>Khine Wa THEIN (BCA)</cp:lastModifiedBy>
  <cp:revision>169</cp:revision>
  <dcterms:created xsi:type="dcterms:W3CDTF">2020-06-02T06:19:55Z</dcterms:created>
  <dcterms:modified xsi:type="dcterms:W3CDTF">2022-06-30T02:24:48Z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288355-fb4c-44cd-b9ca-40cfc2aee5f8_Enabled">
    <vt:lpwstr>true</vt:lpwstr>
  </property>
  <property fmtid="{D5CDD505-2E9C-101B-9397-08002B2CF9AE}" pid="3" name="MSIP_Label_4f288355-fb4c-44cd-b9ca-40cfc2aee5f8_SetDate">
    <vt:lpwstr>2022-03-11T03:49:24Z</vt:lpwstr>
  </property>
  <property fmtid="{D5CDD505-2E9C-101B-9397-08002B2CF9AE}" pid="4" name="MSIP_Label_4f288355-fb4c-44cd-b9ca-40cfc2aee5f8_Method">
    <vt:lpwstr>Standard</vt:lpwstr>
  </property>
  <property fmtid="{D5CDD505-2E9C-101B-9397-08002B2CF9AE}" pid="5" name="MSIP_Label_4f288355-fb4c-44cd-b9ca-40cfc2aee5f8_Name">
    <vt:lpwstr>Non Sensitive_1</vt:lpwstr>
  </property>
  <property fmtid="{D5CDD505-2E9C-101B-9397-08002B2CF9AE}" pid="6" name="MSIP_Label_4f288355-fb4c-44cd-b9ca-40cfc2aee5f8_SiteId">
    <vt:lpwstr>0b11c524-9a1c-4e1b-84cb-6336aefc2243</vt:lpwstr>
  </property>
  <property fmtid="{D5CDD505-2E9C-101B-9397-08002B2CF9AE}" pid="7" name="MSIP_Label_4f288355-fb4c-44cd-b9ca-40cfc2aee5f8_ActionId">
    <vt:lpwstr>6a2784fa-9e4e-488c-87be-082ff32331e1</vt:lpwstr>
  </property>
  <property fmtid="{D5CDD505-2E9C-101B-9397-08002B2CF9AE}" pid="8" name="MSIP_Label_4f288355-fb4c-44cd-b9ca-40cfc2aee5f8_ContentBits">
    <vt:lpwstr>0</vt:lpwstr>
  </property>
</Properties>
</file>