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134806588" r:id="rId2"/>
    <p:sldId id="256" r:id="rId3"/>
    <p:sldId id="2134806573" r:id="rId4"/>
    <p:sldId id="2134806564" r:id="rId5"/>
    <p:sldId id="2134806561" r:id="rId6"/>
    <p:sldId id="263" r:id="rId7"/>
    <p:sldId id="2134806593" r:id="rId8"/>
    <p:sldId id="265" r:id="rId9"/>
    <p:sldId id="379" r:id="rId10"/>
    <p:sldId id="384" r:id="rId11"/>
    <p:sldId id="365" r:id="rId12"/>
    <p:sldId id="2134806558" r:id="rId13"/>
    <p:sldId id="2134806562" r:id="rId14"/>
    <p:sldId id="2134806566" r:id="rId15"/>
    <p:sldId id="2134806565" r:id="rId16"/>
    <p:sldId id="2134806567" r:id="rId17"/>
    <p:sldId id="2134806568" r:id="rId18"/>
    <p:sldId id="2134806569" r:id="rId19"/>
    <p:sldId id="2134806570" r:id="rId20"/>
    <p:sldId id="2134806571" r:id="rId21"/>
    <p:sldId id="2134806592" r:id="rId22"/>
    <p:sldId id="2134806563" r:id="rId23"/>
    <p:sldId id="2134806575" r:id="rId24"/>
    <p:sldId id="2134806577" r:id="rId25"/>
    <p:sldId id="2134806580" r:id="rId26"/>
    <p:sldId id="2134806582" r:id="rId27"/>
    <p:sldId id="2134806583" r:id="rId28"/>
    <p:sldId id="21348065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ence LONG (BCA)" initials="FL(" lastIdx="1" clrIdx="0">
    <p:extLst>
      <p:ext uri="{19B8F6BF-5375-455C-9EA6-DF929625EA0E}">
        <p15:presenceInfo xmlns:p15="http://schemas.microsoft.com/office/powerpoint/2012/main" userId="S::Florence_LONG@bca.gov.sg::0fd11fa8-fe51-4daa-b9a6-65c54f0622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F6DAC-E59F-434C-B846-8B5BD5ABAEFD}" type="datetimeFigureOut">
              <a:rPr lang="en-SG" smtClean="0"/>
              <a:t>1/11/2021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AD711-05D7-466C-99C1-4A47DBE0FF9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014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078B88-B375-43D0-986A-C57CA4E4487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6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078B88-B375-43D0-986A-C57CA4E4487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53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424473"/>
          </a:xfrm>
        </p:spPr>
        <p:txBody>
          <a:bodyPr/>
          <a:lstStyle/>
          <a:p>
            <a:pPr lvl="0"/>
            <a:endParaRPr lang="en-SG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78B88-B375-43D0-986A-C57CA4E44875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9628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424473"/>
          </a:xfrm>
        </p:spPr>
        <p:txBody>
          <a:bodyPr/>
          <a:lstStyle/>
          <a:p>
            <a:pPr lvl="0"/>
            <a:endParaRPr lang="en-SG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78B88-B375-43D0-986A-C57CA4E44875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960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8057-8BA6-46AF-89AC-BD49EA332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DF8D2-7BA2-41E0-82F2-20A836504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D260B-576B-4085-B753-4BB24248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1/11/2021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EEC44-8E4E-4946-9303-9F116A772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D8873-C733-4523-B597-457F9163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978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2391-D6A8-4772-B2CE-703B829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5E38A-B4D3-4090-923C-373749ECB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F0EEF-9E60-4829-9723-6F50EF56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1/11/2021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0D130-E4F5-4FDA-A6F0-91FF8343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CA723-13B2-4585-A921-FFECD3B8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154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8115E4-2F9F-4331-8589-A62DC9CA0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A0D77-A868-4D43-BBEA-0FFA46D10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E8FB3-542C-4FAE-8747-7EBFF075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1/11/2021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C516-7F51-490A-B7A7-3037A642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8A003-23FA-4182-BF0F-43F1F371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54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493DC-C2A5-4E75-A8C0-11150DAD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3A467-85F7-4C19-9E30-F41FCE1AE3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CC669-1E94-46FD-AD70-2501D156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8F287-BD3C-49DC-BA82-6789C033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63353-1130-4C73-B1FC-C0DF4A142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C6B6C5-E669-43B1-BF07-D15D5B8FE118}"/>
              </a:ext>
            </a:extLst>
          </p:cNvPr>
          <p:cNvSpPr txBox="1">
            <a:spLocks/>
          </p:cNvSpPr>
          <p:nvPr userDrawn="1"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63353-1130-4C73-B1FC-C0DF4A142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6F99C8-255D-4379-8DF6-12045AA54A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6" y="6085491"/>
            <a:ext cx="725470" cy="667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3A91D-4207-40FC-A8D6-7F9AE226C0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28" y="5927833"/>
            <a:ext cx="2062320" cy="1092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BAD823-1799-4ABE-B521-70200C25C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244943" y="5609919"/>
            <a:ext cx="4567689" cy="12480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1BA9C8-A859-42EF-9F77-1D3DB1EE5F8C}"/>
              </a:ext>
            </a:extLst>
          </p:cNvPr>
          <p:cNvCxnSpPr/>
          <p:nvPr userDrawn="1"/>
        </p:nvCxnSpPr>
        <p:spPr>
          <a:xfrm>
            <a:off x="0" y="777064"/>
            <a:ext cx="12192000" cy="0"/>
          </a:xfrm>
          <a:prstGeom prst="line">
            <a:avLst/>
          </a:prstGeom>
          <a:ln>
            <a:solidFill>
              <a:srgbClr val="0000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22D6C157-069E-4687-A822-3FDBCCB684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943" y="60452"/>
            <a:ext cx="11660654" cy="720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3399"/>
                </a:solidFill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9304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A1C64-E438-4CEC-B990-3B3EDAEF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42FB1-2DA7-456A-BC8C-C0679065A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A168E-B152-4E7C-BE82-79A61643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1/11/2021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1A96B-11E7-4023-800A-38CE979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CE707-3639-4527-A863-C9F29316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530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F2E3-1281-4841-B345-C8EDE08B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5434B-6484-47E9-A0C6-8F1056D3E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3F331-42DB-4B56-80AB-6B973849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1/11/2021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A77C7-0D73-4492-BEC8-E4F8089A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FC736-610A-4781-8A76-338F2645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380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0F1B-1032-48EF-A472-04B09DE0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92117-B128-4989-9038-B489C93BA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91A8C-3AB9-4F01-A164-8FD2C8E3B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8723A-4A7A-4EE6-A1F0-C5FA8197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1/11/2021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B0335-5E7F-4A31-96F6-57C4980AA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BD59C-01D4-4BA3-911F-D030F404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044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08DA-724D-40DE-9459-D26E8060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61753-6018-4497-9BEA-2CF168D16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9DF61-4F9F-49CC-BC9E-7A421141F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C4F27-07F5-494D-BF32-86C5ABEBA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BEAE4-63D9-469D-8057-03CAD1BE8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834E9-041A-492C-AC78-6FE151CF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1/11/2021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448AA2-0E36-4A30-A274-BA1F0BFE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EC2BA-4A27-45A7-A692-147FDA95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206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7F09-BEE4-4BED-A03D-A7DD6CBE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D3B0A-5C8E-4C45-BD40-DDF34FF8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1/11/2021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4F5B5-638C-41B3-B319-3BC6FEF8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B48AA-D6E0-4700-B28E-CE32670B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604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9B172C-5F87-4437-BFD3-C7083481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1/11/2021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8E5E7-8F34-448E-AD07-4655B1E7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F8E43-0848-4C23-BCAF-39874498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588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CECC-B2E2-4DE4-9EF2-4E2D5E22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F2CC-1891-4CB5-B18A-CB7E75E8B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82B1C-B3BF-4CD4-9E0A-8658B439B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D8F17-9B29-4E12-AEF6-D6E47ECD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1/11/2021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8D6B0-C51C-48B9-98E2-875B7105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1C500-6A0E-40A4-9788-3F039B9F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088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F6546-10F5-4D19-91F2-8017F884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B2929F-8C06-477F-8ACB-50B40C167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9A3B9-C145-40D7-A37C-357A8234E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BCB85-3DDD-4AA3-BFF9-6F284A906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1/11/2021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79DFB-78DA-44C8-924D-C61C5389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E8BD1-EA7A-4ED1-9F00-F6C0412D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767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AC27D-7AB2-4C44-8D1C-B0B8015C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3ECA1-82DE-4678-BBB7-68CC63B68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41ADD-B1C1-4998-8E36-A01281BC6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91A5-FB2C-4CE8-8BB1-2F68D22612D0}" type="datetimeFigureOut">
              <a:rPr lang="en-SG" smtClean="0"/>
              <a:t>1/11/2021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F6081-2C74-44AF-9215-13150796D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E9ED8-AA8B-4186-B8BE-3FA99A6BE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011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menlosecurity.com/https:/www1.bca.gov.sg/docs/default-source/docs-corp-buildsg/sustainability/gm_sle_r2.pdf?sfvrsn=312b63df_9" TargetMode="External"/><Relationship Id="rId2" Type="http://schemas.openxmlformats.org/officeDocument/2006/relationships/hyperlink" Target="https://safe.menlosecurity.com/https:/www1.bca.gov.sg/buildsg/sustainability/green-mark-certification-scheme/green-mark-202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menlosecurity.com/https:/www1.bca.gov.sg/buildsg/sustainability/green-mark-certification-scheme/green-mark-2021" TargetMode="External"/><Relationship Id="rId2" Type="http://schemas.openxmlformats.org/officeDocument/2006/relationships/hyperlink" Target="https://www1.bca.gov.sg/docs/default-source/docs-corp-buildsg/sustainability/gm2021-ee-requirement.pdf?sfvrsn=94952ab_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menlosecurity.com/https:/www1.bca.gov.sg/buildsg/sustainability/green-mark-certification-scheme/green-mark-2021" TargetMode="External"/><Relationship Id="rId2" Type="http://schemas.openxmlformats.org/officeDocument/2006/relationships/hyperlink" Target="https://www1.bca.gov.sg/docs/default-source/docs-corp-buildsg/sustainability/gm-2021-intelligence-section-(final).pdf?sfvrsn=f28d1a01_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menlosecurity.com/https:/www1.bca.gov.sg/buildsg/sustainability/green-mark-certification-scheme/green-mark-2021" TargetMode="External"/><Relationship Id="rId2" Type="http://schemas.openxmlformats.org/officeDocument/2006/relationships/hyperlink" Target="https://www1.bca.gov.sg/docs/default-source/docs-corp-buildsg/sustainability/gm-2021-health-and-wellbeing-section-(final).pdf?sfvrsn=e03d96d_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menlosecurity.com/https:/www1.bca.gov.sg/buildsg/sustainability/green-mark-certification-scheme/green-mark-2021" TargetMode="External"/><Relationship Id="rId2" Type="http://schemas.openxmlformats.org/officeDocument/2006/relationships/hyperlink" Target="https://www1.bca.gov.sg/docs/default-source/docs-corp-buildsg/sustainability/gm-2021-whole-life-carbon-section-(final).pdf?sfvrsn=bd051ab4_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menlosecurity.com/https:/www1.bca.gov.sg/buildsg/sustainability/green-mark-certification-scheme/green-mark-2021" TargetMode="External"/><Relationship Id="rId2" Type="http://schemas.openxmlformats.org/officeDocument/2006/relationships/hyperlink" Target="https://www1.bca.gov.sg/docs/default-source/bca-awards-2020/gm-2021-maintainability-section-(final).pdf?sfvrsn=d2cd9339_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menlosecurity.com/https:/www1.bca.gov.sg/buildsg/sustainability/green-mark-certification-scheme/green-mark-2021" TargetMode="External"/><Relationship Id="rId2" Type="http://schemas.openxmlformats.org/officeDocument/2006/relationships/hyperlink" Target="https://www1.bca.gov.sg/docs/default-source/docs-corp-buildsg/sustainability/gm-2021-resilience-section-(final).pdf?sfvrsn=e01f5937_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E319DF-7430-46C9-AD5C-434E33A14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5755"/>
            <a:ext cx="9144000" cy="1655762"/>
          </a:xfrm>
        </p:spPr>
        <p:txBody>
          <a:bodyPr>
            <a:normAutofit/>
          </a:bodyPr>
          <a:lstStyle/>
          <a:p>
            <a:r>
              <a:rPr lang="en-US" sz="5000" dirty="0"/>
              <a:t>Project Proposal Template</a:t>
            </a:r>
          </a:p>
        </p:txBody>
      </p:sp>
    </p:spTree>
    <p:extLst>
      <p:ext uri="{BB962C8B-B14F-4D97-AF65-F5344CB8AC3E}">
        <p14:creationId xmlns:p14="http://schemas.microsoft.com/office/powerpoint/2010/main" val="382555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F2C8-1506-44E2-A167-31BFC62D584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/>
              <a:t>IDD</a:t>
            </a:r>
            <a:r>
              <a:rPr lang="en-SG" i="1" dirty="0">
                <a:solidFill>
                  <a:srgbClr val="CE0D9E"/>
                </a:solidFill>
              </a:rPr>
              <a:t> </a:t>
            </a:r>
            <a:r>
              <a:rPr lang="en-SG" dirty="0"/>
              <a:t>Essential Digital Use Cases</a:t>
            </a:r>
            <a:endParaRPr lang="en-SG" sz="2800" b="0" dirty="0">
              <a:solidFill>
                <a:srgbClr val="CE0D9E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CC8F30-B0A3-415A-A21D-181A5883949B}"/>
              </a:ext>
            </a:extLst>
          </p:cNvPr>
          <p:cNvGraphicFramePr>
            <a:graphicFrameLocks noGrp="1"/>
          </p:cNvGraphicFramePr>
          <p:nvPr/>
        </p:nvGraphicFramePr>
        <p:xfrm>
          <a:off x="397165" y="1376260"/>
          <a:ext cx="11448000" cy="4145026"/>
        </p:xfrm>
        <a:graphic>
          <a:graphicData uri="http://schemas.openxmlformats.org/drawingml/2006/table">
            <a:tbl>
              <a:tblPr firstRow="1" bandRow="1"/>
              <a:tblGrid>
                <a:gridCol w="2880000">
                  <a:extLst>
                    <a:ext uri="{9D8B030D-6E8A-4147-A177-3AD203B41FA5}">
                      <a16:colId xmlns:a16="http://schemas.microsoft.com/office/drawing/2014/main" val="4267601373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642579791"/>
                    </a:ext>
                  </a:extLst>
                </a:gridCol>
                <a:gridCol w="3888000">
                  <a:extLst>
                    <a:ext uri="{9D8B030D-6E8A-4147-A177-3AD203B41FA5}">
                      <a16:colId xmlns:a16="http://schemas.microsoft.com/office/drawing/2014/main" val="26917160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USE CASE</a:t>
                      </a:r>
                      <a:endParaRPr lang="en-SG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DEFINITION</a:t>
                      </a:r>
                      <a:endParaRPr lang="en-SG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DELIVERABLES</a:t>
                      </a:r>
                      <a:endParaRPr lang="en-SG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32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0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Request </a:t>
                      </a:r>
                      <a:r>
                        <a:rPr lang="en-US" sz="1400" b="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for Information (RFI)</a:t>
                      </a:r>
                      <a:endParaRPr lang="en-SG" sz="1400" b="0" dirty="0">
                        <a:solidFill>
                          <a:srgbClr val="0000CC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Raise, communicate and track issues through digital means to facilitate resolution</a:t>
                      </a:r>
                      <a:endParaRPr lang="en-SG" sz="1400" b="0" kern="12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Issues and resolution dashboards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notes of discussion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Updated BIM models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09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400" b="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Integrated Concurrent Engineering (ICE) meetings</a:t>
                      </a:r>
                      <a:endParaRPr lang="en-SG" sz="1400" b="0" dirty="0">
                        <a:solidFill>
                          <a:srgbClr val="0000CC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Conduct meetings (technical, review, coordination etc.) with the relevant project team members in a collaborative way and enabled by digital technologies and BIM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records of decision (e.g. federated models), actions to be taken and party responsible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676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US" sz="1400" b="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Visualisation and design checks</a:t>
                      </a:r>
                      <a:endParaRPr lang="en-SG" sz="1400" b="0" dirty="0">
                        <a:solidFill>
                          <a:srgbClr val="0000CC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Utilise BIM models or other digital 3D models or immersive technologies e.g. Augmented Reality (AR)</a:t>
                      </a:r>
                      <a:r>
                        <a:rPr lang="en-US" sz="1400" b="0" kern="1200" baseline="300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/ Virtual Reality (VR)</a:t>
                      </a:r>
                      <a:r>
                        <a:rPr lang="en-US" sz="1400" b="0" kern="1200" baseline="300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400" b="0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/ Mixed Reality (MR)</a:t>
                      </a:r>
                      <a:r>
                        <a:rPr lang="en-US" sz="1400" b="0" kern="1200" baseline="300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to seek </a:t>
                      </a: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feedback and validate design aspects, space requirements and other settings such as buildability and constructability</a:t>
                      </a:r>
                      <a:endParaRPr lang="en-SG" sz="1400" b="1" strike="sng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BIM </a:t>
                      </a:r>
                      <a:r>
                        <a:rPr lang="en-US" sz="1400" b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models or </a:t>
                      </a: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other digital 3D models (can be further processed according to project needs)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Rendered models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69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US" sz="1400" b="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submission </a:t>
                      </a:r>
                      <a:r>
                        <a:rPr lang="en-US" sz="1400" b="0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&amp; approval</a:t>
                      </a:r>
                      <a:endParaRPr lang="en-SG" sz="1400" b="0" kern="1200" dirty="0">
                        <a:solidFill>
                          <a:srgbClr val="0000CC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Submit deliverables required by various stakeholders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for decision </a:t>
                      </a: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through digital means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Information required for tracking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Decision records</a:t>
                      </a:r>
                      <a:endParaRPr lang="en-SG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653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US" sz="1400" b="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BIM-based documentation</a:t>
                      </a:r>
                      <a:endParaRPr lang="en-SG" sz="1400" b="0" dirty="0">
                        <a:solidFill>
                          <a:srgbClr val="0000CC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Prepare documents based on information primarily generated from BIM models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BIM models 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Drawings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Tender specifications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593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F9A5A84-11B1-4D02-B195-A1C24F95DDC8}"/>
              </a:ext>
            </a:extLst>
          </p:cNvPr>
          <p:cNvSpPr txBox="1"/>
          <p:nvPr/>
        </p:nvSpPr>
        <p:spPr>
          <a:xfrm>
            <a:off x="397166" y="891818"/>
            <a:ext cx="7618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Essential Digital Use Cases across at least 3 project stages for IDD Scope</a:t>
            </a:r>
            <a:endParaRPr kumimoji="0" lang="en-SG" sz="2000" b="0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9A1205-D67A-4D51-AD3C-26AA29FDB463}"/>
              </a:ext>
            </a:extLst>
          </p:cNvPr>
          <p:cNvSpPr/>
          <p:nvPr/>
        </p:nvSpPr>
        <p:spPr>
          <a:xfrm>
            <a:off x="397166" y="5940851"/>
            <a:ext cx="11693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aseline="30000" dirty="0">
                <a:solidFill>
                  <a:srgbClr val="0000CC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dirty="0">
                <a:solidFill>
                  <a:srgbClr val="0000CC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Augmented Reality (AR) – Technology that allows users to see and interact with the real world with the virtual objects being overlaid in a real-world environment. </a:t>
            </a:r>
          </a:p>
          <a:p>
            <a:pPr>
              <a:spcAft>
                <a:spcPts val="0"/>
              </a:spcAft>
            </a:pPr>
            <a:r>
              <a:rPr lang="en-SG" sz="1200" baseline="30000" dirty="0">
                <a:solidFill>
                  <a:srgbClr val="0000CC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SG" sz="1200" dirty="0">
                <a:solidFill>
                  <a:srgbClr val="0000CC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Virtual Reality (VR) – Technology that immerses users in a completely virtual environment that is generated by a computer.</a:t>
            </a:r>
            <a:endParaRPr lang="en-SG" sz="1200" b="1" dirty="0">
              <a:solidFill>
                <a:srgbClr val="0000CC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SG" sz="1200" baseline="30000" dirty="0">
                <a:solidFill>
                  <a:srgbClr val="0000CC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SG" sz="1200" dirty="0">
                <a:solidFill>
                  <a:srgbClr val="0000CC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Mixed Reality (MR) – Technology that combines virtual environment with the real-world and allows users to interact with </a:t>
            </a:r>
            <a:br>
              <a:rPr lang="en-SG" sz="1200" dirty="0">
                <a:solidFill>
                  <a:srgbClr val="0000CC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SG" sz="1200" dirty="0">
                <a:solidFill>
                  <a:srgbClr val="0000CC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both the real world and the virtual environment.</a:t>
            </a:r>
            <a:endParaRPr lang="en-SG" sz="12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DE12A-EAE6-488A-9D9F-177F85CD1894}"/>
              </a:ext>
            </a:extLst>
          </p:cNvPr>
          <p:cNvSpPr txBox="1"/>
          <p:nvPr/>
        </p:nvSpPr>
        <p:spPr>
          <a:xfrm>
            <a:off x="9005418" y="220397"/>
            <a:ext cx="1293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i="1" dirty="0">
                <a:solidFill>
                  <a:srgbClr val="CC00CC"/>
                </a:solidFill>
              </a:rPr>
              <a:t>&lt;For Info &gt;</a:t>
            </a:r>
          </a:p>
        </p:txBody>
      </p:sp>
    </p:spTree>
    <p:extLst>
      <p:ext uri="{BB962C8B-B14F-4D97-AF65-F5344CB8AC3E}">
        <p14:creationId xmlns:p14="http://schemas.microsoft.com/office/powerpoint/2010/main" val="20912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2C8-1506-44E2-A167-31BFC62D584D}" type="slidenum">
              <a:rPr lang="en-SG" smtClean="0"/>
              <a:t>11</a:t>
            </a:fld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/>
              <a:t>IDD</a:t>
            </a:r>
            <a:r>
              <a:rPr lang="en-SG" i="1" dirty="0">
                <a:solidFill>
                  <a:srgbClr val="CE0D9E"/>
                </a:solidFill>
              </a:rPr>
              <a:t> </a:t>
            </a:r>
            <a:r>
              <a:rPr lang="en-SG" dirty="0"/>
              <a:t>Essential Digital </a:t>
            </a:r>
            <a:r>
              <a:rPr lang="en-SG"/>
              <a:t>Use Cases</a:t>
            </a:r>
            <a:endParaRPr lang="en-SG" b="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83F9FE3-A2A3-4D42-BD91-73576A7C56A2}"/>
              </a:ext>
            </a:extLst>
          </p:cNvPr>
          <p:cNvGraphicFramePr>
            <a:graphicFrameLocks noGrp="1"/>
          </p:cNvGraphicFramePr>
          <p:nvPr/>
        </p:nvGraphicFramePr>
        <p:xfrm>
          <a:off x="407814" y="949602"/>
          <a:ext cx="11448000" cy="4430776"/>
        </p:xfrm>
        <a:graphic>
          <a:graphicData uri="http://schemas.openxmlformats.org/drawingml/2006/table">
            <a:tbl>
              <a:tblPr firstRow="1" bandRow="1"/>
              <a:tblGrid>
                <a:gridCol w="2880000">
                  <a:extLst>
                    <a:ext uri="{9D8B030D-6E8A-4147-A177-3AD203B41FA5}">
                      <a16:colId xmlns:a16="http://schemas.microsoft.com/office/drawing/2014/main" val="4267601373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642579791"/>
                    </a:ext>
                  </a:extLst>
                </a:gridCol>
                <a:gridCol w="3888000">
                  <a:extLst>
                    <a:ext uri="{9D8B030D-6E8A-4147-A177-3AD203B41FA5}">
                      <a16:colId xmlns:a16="http://schemas.microsoft.com/office/drawing/2014/main" val="26917160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USE CASE</a:t>
                      </a:r>
                      <a:endParaRPr lang="en-SG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DEFINITION</a:t>
                      </a:r>
                      <a:endParaRPr lang="en-SG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DELIVERABLES</a:t>
                      </a:r>
                      <a:endParaRPr lang="en-SG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32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en-US" sz="1400" b="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BIM-based cost estimation</a:t>
                      </a:r>
                      <a:endParaRPr lang="en-SG" sz="1400" b="0" dirty="0">
                        <a:solidFill>
                          <a:srgbClr val="0000CC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Estimate costs at various project stages based on available information from BIM models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SG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Costing models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Costing and quantity-take-off documentation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082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en-US" sz="1400" b="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logistics</a:t>
                      </a:r>
                      <a:endParaRPr lang="en-SG" sz="1400" b="0" dirty="0">
                        <a:solidFill>
                          <a:srgbClr val="0000CC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Plan prefabrication production schedule, and track and monitor the production, delivery and installation of the prefab components digitally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Production schedule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logistic delivery records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Simulations of logistic paths and conditions (optional)</a:t>
                      </a:r>
                      <a:endParaRPr lang="en-SG" sz="1400" b="0" kern="12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30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r>
                        <a:rPr lang="en-US" sz="1400" b="0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construction </a:t>
                      </a:r>
                      <a:r>
                        <a:rPr lang="en-US" sz="1400" b="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scheduling and sequencing</a:t>
                      </a:r>
                      <a:endParaRPr lang="en-SG" sz="1400" b="0" dirty="0">
                        <a:solidFill>
                          <a:srgbClr val="0000CC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Plan and monitor construction activities using </a:t>
                      </a:r>
                      <a:r>
                        <a:rPr lang="en-US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construction scheduling, simulation and sequencing 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4D time-based construction schedules, </a:t>
                      </a:r>
                      <a:r>
                        <a:rPr lang="en-US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simulations or sequencing </a:t>
                      </a: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models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666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</a:pPr>
                      <a:r>
                        <a:rPr lang="en-US" sz="1400" b="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progress monitoring</a:t>
                      </a:r>
                      <a:endParaRPr lang="en-SG" sz="1400" b="0" dirty="0">
                        <a:solidFill>
                          <a:srgbClr val="0000CC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Monitor site progress using digital solutions/scanning and update schedules and 3D models for progress reports and payments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Records of site </a:t>
                      </a:r>
                      <a:r>
                        <a:rPr lang="en-US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progress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photos, updates to schedules and 3D models; or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Progress reports (actual vs planned; current month vs previous month)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871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"/>
                      </a:pPr>
                      <a:r>
                        <a:rPr lang="en-US" sz="1400" b="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QA/QC inspections</a:t>
                      </a:r>
                      <a:endParaRPr lang="en-SG" sz="1400" b="0" dirty="0">
                        <a:solidFill>
                          <a:srgbClr val="0000CC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Record observations and track follow-ups using digital solutions</a:t>
                      </a:r>
                      <a:endParaRPr lang="en-SG" sz="1400" b="1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Records of QA/QC site inspections;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Audit trails of resolution/approvals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736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</a:pPr>
                      <a:r>
                        <a:rPr lang="en-US" sz="1400" b="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defects management</a:t>
                      </a:r>
                      <a:endParaRPr lang="en-SG" sz="1400" b="0" dirty="0">
                        <a:solidFill>
                          <a:srgbClr val="0000CC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Manage and track defects and rectification using digital checklists and dashboards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Master defects list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defects location record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80000" lvl="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Defects rectification reports</a:t>
                      </a:r>
                      <a:endParaRPr lang="en-SG" sz="1400" b="1" dirty="0">
                        <a:solidFill>
                          <a:srgbClr val="082A7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2991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514158-E29F-4F86-98D4-2F3B7460D976}"/>
              </a:ext>
            </a:extLst>
          </p:cNvPr>
          <p:cNvSpPr txBox="1"/>
          <p:nvPr/>
        </p:nvSpPr>
        <p:spPr>
          <a:xfrm>
            <a:off x="9005418" y="220397"/>
            <a:ext cx="1293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i="1" dirty="0">
                <a:solidFill>
                  <a:srgbClr val="CC00CC"/>
                </a:solidFill>
              </a:rPr>
              <a:t>&lt;For Info &gt;</a:t>
            </a:r>
          </a:p>
        </p:txBody>
      </p:sp>
    </p:spTree>
    <p:extLst>
      <p:ext uri="{BB962C8B-B14F-4D97-AF65-F5344CB8AC3E}">
        <p14:creationId xmlns:p14="http://schemas.microsoft.com/office/powerpoint/2010/main" val="243815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2C8-1506-44E2-A167-31BFC62D584D}" type="slidenum">
              <a:rPr lang="en-SG" smtClean="0"/>
              <a:t>12</a:t>
            </a:fld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/>
              <a:t>IDD</a:t>
            </a:r>
            <a:r>
              <a:rPr lang="en-SG" i="1" dirty="0">
                <a:solidFill>
                  <a:srgbClr val="CE0D9E"/>
                </a:solidFill>
              </a:rPr>
              <a:t> </a:t>
            </a:r>
            <a:r>
              <a:rPr lang="en-SG" dirty="0"/>
              <a:t>FM Use Cases</a:t>
            </a:r>
            <a:endParaRPr lang="en-SG" b="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83F9FE3-A2A3-4D42-BD91-73576A7C56A2}"/>
              </a:ext>
            </a:extLst>
          </p:cNvPr>
          <p:cNvGraphicFramePr>
            <a:graphicFrameLocks noGrp="1"/>
          </p:cNvGraphicFramePr>
          <p:nvPr/>
        </p:nvGraphicFramePr>
        <p:xfrm>
          <a:off x="407814" y="949602"/>
          <a:ext cx="11448000" cy="2628646"/>
        </p:xfrm>
        <a:graphic>
          <a:graphicData uri="http://schemas.openxmlformats.org/drawingml/2006/table">
            <a:tbl>
              <a:tblPr firstRow="1" bandRow="1"/>
              <a:tblGrid>
                <a:gridCol w="2880000">
                  <a:extLst>
                    <a:ext uri="{9D8B030D-6E8A-4147-A177-3AD203B41FA5}">
                      <a16:colId xmlns:a16="http://schemas.microsoft.com/office/drawing/2014/main" val="4267601373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642579791"/>
                    </a:ext>
                  </a:extLst>
                </a:gridCol>
                <a:gridCol w="3888000">
                  <a:extLst>
                    <a:ext uri="{9D8B030D-6E8A-4147-A177-3AD203B41FA5}">
                      <a16:colId xmlns:a16="http://schemas.microsoft.com/office/drawing/2014/main" val="26917160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USE CASE</a:t>
                      </a:r>
                      <a:endParaRPr lang="en-SG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DEFINITION</a:t>
                      </a:r>
                      <a:endParaRPr lang="en-SG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DELIVERABLES</a:t>
                      </a:r>
                      <a:endParaRPr lang="en-SG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32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200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2"/>
                        <a:tabLst/>
                        <a:defRPr/>
                      </a:pPr>
                      <a:r>
                        <a:rPr lang="en-SG" sz="1400" b="0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handover </a:t>
                      </a:r>
                      <a:r>
                        <a:rPr lang="en-SG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Generate digital asset information of the built physical assets and hand over as-built records, manufacturers’ specifications and warranties and O&amp;M manuals digitally 	</a:t>
                      </a: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3D asset models with assets information </a:t>
                      </a:r>
                    </a:p>
                    <a:p>
                      <a:pPr marL="180000" lvl="0" indent="-180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SG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As-built records </a:t>
                      </a:r>
                    </a:p>
                    <a:p>
                      <a:pPr marL="180000" lvl="0" indent="-180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SG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Manufacturers’ specifications and warranties </a:t>
                      </a:r>
                    </a:p>
                    <a:p>
                      <a:pPr marL="180000" lvl="0" indent="-180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SG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O&amp;M manuals </a:t>
                      </a: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737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200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3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Real-time monitoring of assets performance </a:t>
                      </a: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Track key operating parameters of assets such as utilisation, downtime, availability etc. real-time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SG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operating data </a:t>
                      </a:r>
                    </a:p>
                    <a:p>
                      <a:pPr marL="180000" lvl="0" indent="-180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Object/system centric FM data collection </a:t>
                      </a: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060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200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4"/>
                        <a:tabLst/>
                        <a:defRPr/>
                      </a:pPr>
                      <a:r>
                        <a:rPr lang="en-SG" sz="1400" b="0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operations and maintenance 	</a:t>
                      </a: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Perform operations and maintenance of assets and facilities using digital platforms integrated with technologies such as IoT, sensors, data analytics etc. 	</a:t>
                      </a: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SG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maintenance records </a:t>
                      </a:r>
                    </a:p>
                    <a:p>
                      <a:pPr marL="180000" lvl="0" indent="-180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records of work orders </a:t>
                      </a:r>
                    </a:p>
                    <a:p>
                      <a:pPr marL="180000" lvl="0" indent="-180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="0" kern="12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Audit trails of resolution/follow-ups </a:t>
                      </a:r>
                      <a:r>
                        <a:rPr lang="en-SG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72000" marR="72000" marT="36195" marB="3619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191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D502E6-DEF3-4B02-914F-52E53AD356D2}"/>
              </a:ext>
            </a:extLst>
          </p:cNvPr>
          <p:cNvSpPr txBox="1"/>
          <p:nvPr/>
        </p:nvSpPr>
        <p:spPr>
          <a:xfrm>
            <a:off x="9005418" y="220397"/>
            <a:ext cx="1293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i="1" dirty="0">
                <a:solidFill>
                  <a:srgbClr val="CC00CC"/>
                </a:solidFill>
              </a:rPr>
              <a:t>&lt;For Info &gt;</a:t>
            </a:r>
          </a:p>
        </p:txBody>
      </p:sp>
    </p:spTree>
    <p:extLst>
      <p:ext uri="{BB962C8B-B14F-4D97-AF65-F5344CB8AC3E}">
        <p14:creationId xmlns:p14="http://schemas.microsoft.com/office/powerpoint/2010/main" val="144735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E319DF-7430-46C9-AD5C-434E33A14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5755"/>
            <a:ext cx="9144000" cy="1655762"/>
          </a:xfrm>
        </p:spPr>
        <p:txBody>
          <a:bodyPr>
            <a:normAutofit/>
          </a:bodyPr>
          <a:lstStyle/>
          <a:p>
            <a:r>
              <a:rPr lang="en-US" sz="5000" dirty="0"/>
              <a:t>Green Building Concept Plan</a:t>
            </a:r>
          </a:p>
        </p:txBody>
      </p:sp>
    </p:spTree>
    <p:extLst>
      <p:ext uri="{BB962C8B-B14F-4D97-AF65-F5344CB8AC3E}">
        <p14:creationId xmlns:p14="http://schemas.microsoft.com/office/powerpoint/2010/main" val="2295980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9" y="200242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  <a:cs typeface="Arial" panose="020B0604020202020204" pitchFamily="34" charset="0"/>
                </a:rPr>
                <a:t>Summary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3" y="1045587"/>
            <a:ext cx="4546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summary on how the project will meet the ≥60%Energy Savings and 40 points required to attain GM Platinum (SLE) rating under the GM:2021 criteria</a:t>
            </a:r>
          </a:p>
          <a:p>
            <a:endParaRPr lang="en-US" dirty="0"/>
          </a:p>
          <a:p>
            <a:r>
              <a:rPr lang="en-US" dirty="0"/>
              <a:t>Useful Resources: </a:t>
            </a:r>
          </a:p>
          <a:p>
            <a:r>
              <a:rPr lang="en-US" dirty="0">
                <a:hlinkClick r:id="rId2"/>
              </a:rPr>
              <a:t>GM: 2021 Criteria</a:t>
            </a:r>
            <a:endParaRPr lang="en-US" dirty="0"/>
          </a:p>
          <a:p>
            <a:r>
              <a:rPr lang="en-US" dirty="0">
                <a:hlinkClick r:id="rId3"/>
              </a:rPr>
              <a:t>GM SLE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4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9" y="200242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  <a:cs typeface="Arial" panose="020B0604020202020204" pitchFamily="34" charset="0"/>
                </a:rPr>
                <a:t>Energy Efficiency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info on EE features to be adopted for the project to meet the EE requirements based under the intended EE pathway.  EE is a prerequisite in GM:2021</a:t>
            </a:r>
          </a:p>
          <a:p>
            <a:endParaRPr lang="en-US" dirty="0"/>
          </a:p>
          <a:p>
            <a:r>
              <a:rPr lang="en-US" dirty="0"/>
              <a:t>Refer to the </a:t>
            </a:r>
            <a:r>
              <a:rPr lang="en-US" dirty="0">
                <a:hlinkClick r:id="rId2"/>
              </a:rPr>
              <a:t>Energy Efficiency Section Document</a:t>
            </a:r>
            <a:r>
              <a:rPr lang="en-US" dirty="0"/>
              <a:t> for details on the requirement.</a:t>
            </a:r>
          </a:p>
          <a:p>
            <a:endParaRPr lang="en-US" dirty="0"/>
          </a:p>
          <a:p>
            <a:r>
              <a:rPr lang="en-US" dirty="0"/>
              <a:t>Note:  all technical guides can also be found on the </a:t>
            </a:r>
            <a:r>
              <a:rPr lang="en-US" dirty="0">
                <a:hlinkClick r:id="rId3"/>
              </a:rPr>
              <a:t>GM:2021 webpage</a:t>
            </a:r>
            <a:endParaRPr lang="en-S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2401ED-E173-4B00-8185-F75018B276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11" t="23018" r="45056" b="67955"/>
          <a:stretch/>
        </p:blipFill>
        <p:spPr>
          <a:xfrm>
            <a:off x="11566357" y="3789"/>
            <a:ext cx="625643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1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9" y="200242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  <a:cs typeface="Arial" panose="020B0604020202020204" pitchFamily="34" charset="0"/>
                </a:rPr>
                <a:t>Intelligence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info on GM points the project is targeting to score, if any</a:t>
            </a:r>
          </a:p>
          <a:p>
            <a:endParaRPr lang="en-US" dirty="0"/>
          </a:p>
          <a:p>
            <a:r>
              <a:rPr lang="en-US" dirty="0"/>
              <a:t>Refer to the </a:t>
            </a:r>
            <a:r>
              <a:rPr lang="en-US" dirty="0">
                <a:hlinkClick r:id="rId2"/>
              </a:rPr>
              <a:t>Intelligence Section Document </a:t>
            </a:r>
            <a:r>
              <a:rPr lang="en-US" dirty="0"/>
              <a:t>for details on the requirement</a:t>
            </a:r>
          </a:p>
          <a:p>
            <a:endParaRPr lang="en-US" dirty="0"/>
          </a:p>
          <a:p>
            <a:r>
              <a:rPr lang="en-US" dirty="0"/>
              <a:t>Note:  all technical guides can also be found on the </a:t>
            </a:r>
            <a:r>
              <a:rPr lang="en-US" dirty="0">
                <a:hlinkClick r:id="rId3"/>
              </a:rPr>
              <a:t>GM:2021 webpage</a:t>
            </a:r>
            <a:endParaRPr lang="en-SG" dirty="0"/>
          </a:p>
          <a:p>
            <a:endParaRPr lang="en-S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829FC5-0FD3-493E-90A8-B61097552E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422" t="24263" r="33176" b="65553"/>
          <a:stretch/>
        </p:blipFill>
        <p:spPr>
          <a:xfrm>
            <a:off x="11533509" y="1095"/>
            <a:ext cx="658491" cy="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14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159145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  <a:cs typeface="Arial" panose="020B0604020202020204" pitchFamily="34" charset="0"/>
                </a:rPr>
                <a:t>Health &amp; Wellbeing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info on GM points the project is targeting to score, if any</a:t>
            </a:r>
          </a:p>
          <a:p>
            <a:endParaRPr lang="en-US" dirty="0"/>
          </a:p>
          <a:p>
            <a:r>
              <a:rPr lang="en-US" dirty="0"/>
              <a:t>Refer to the </a:t>
            </a:r>
            <a:r>
              <a:rPr lang="en-US" dirty="0">
                <a:hlinkClick r:id="rId2"/>
              </a:rPr>
              <a:t>Health &amp; Well Being Section Document</a:t>
            </a:r>
            <a:r>
              <a:rPr lang="en-US" dirty="0"/>
              <a:t> for details on the requirement</a:t>
            </a:r>
          </a:p>
          <a:p>
            <a:endParaRPr lang="en-US" dirty="0"/>
          </a:p>
          <a:p>
            <a:r>
              <a:rPr lang="en-US" dirty="0"/>
              <a:t>Note:  all technical guides can also be found on the </a:t>
            </a:r>
            <a:r>
              <a:rPr lang="en-US" dirty="0">
                <a:hlinkClick r:id="rId3"/>
              </a:rPr>
              <a:t>GM:2021 webpage</a:t>
            </a:r>
            <a:endParaRPr lang="en-SG" dirty="0"/>
          </a:p>
          <a:p>
            <a:endParaRPr lang="en-S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701FC-5776-44CF-88EC-99C3C14E52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34" t="24423" r="78864" b="65393"/>
          <a:stretch/>
        </p:blipFill>
        <p:spPr>
          <a:xfrm>
            <a:off x="11533509" y="0"/>
            <a:ext cx="658491" cy="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91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159145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  <a:cs typeface="Arial" panose="020B0604020202020204" pitchFamily="34" charset="0"/>
                </a:rPr>
                <a:t>Whole Life Carbon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info on GM points the project is targeting to score, if any</a:t>
            </a:r>
          </a:p>
          <a:p>
            <a:endParaRPr lang="en-US" dirty="0"/>
          </a:p>
          <a:p>
            <a:r>
              <a:rPr lang="en-US" dirty="0"/>
              <a:t>Refer to the </a:t>
            </a:r>
            <a:r>
              <a:rPr lang="en-US" dirty="0">
                <a:hlinkClick r:id="rId2"/>
              </a:rPr>
              <a:t>Whole Life Carbon Section Document</a:t>
            </a:r>
            <a:r>
              <a:rPr lang="en-US" dirty="0"/>
              <a:t> for details on the requirement</a:t>
            </a:r>
          </a:p>
          <a:p>
            <a:endParaRPr lang="en-US" dirty="0"/>
          </a:p>
          <a:p>
            <a:r>
              <a:rPr lang="en-US" dirty="0"/>
              <a:t>Note:  all technical guides can also be found on the </a:t>
            </a:r>
            <a:r>
              <a:rPr lang="en-US" dirty="0">
                <a:hlinkClick r:id="rId3"/>
              </a:rPr>
              <a:t>GM:2021 webpage</a:t>
            </a:r>
            <a:endParaRPr lang="en-SG" dirty="0"/>
          </a:p>
          <a:p>
            <a:endParaRPr lang="en-S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0C3990-CB6C-4D52-8D9D-1CADAD7507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69" t="24423" r="67429" b="65393"/>
          <a:stretch/>
        </p:blipFill>
        <p:spPr>
          <a:xfrm>
            <a:off x="11533509" y="0"/>
            <a:ext cx="658491" cy="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0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159145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  <a:cs typeface="Arial" panose="020B0604020202020204" pitchFamily="34" charset="0"/>
                </a:rPr>
                <a:t>Maintainability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info on GM points the project is targeting to score.  A minimum of 10 out of the 15 available points is required under the BE ITM Bonus GFA Incentive Scheme</a:t>
            </a:r>
          </a:p>
          <a:p>
            <a:endParaRPr lang="en-US" dirty="0"/>
          </a:p>
          <a:p>
            <a:r>
              <a:rPr lang="en-US" dirty="0"/>
              <a:t>Refer to the </a:t>
            </a:r>
            <a:r>
              <a:rPr lang="en-US" dirty="0">
                <a:hlinkClick r:id="rId2"/>
              </a:rPr>
              <a:t>Maintainability Section Document</a:t>
            </a:r>
            <a:r>
              <a:rPr lang="en-US" dirty="0"/>
              <a:t> for </a:t>
            </a:r>
            <a:r>
              <a:rPr lang="en-US" dirty="0" err="1"/>
              <a:t>for</a:t>
            </a:r>
            <a:r>
              <a:rPr lang="en-US" dirty="0"/>
              <a:t> details on the requirement</a:t>
            </a:r>
          </a:p>
          <a:p>
            <a:endParaRPr lang="en-US" dirty="0"/>
          </a:p>
          <a:p>
            <a:r>
              <a:rPr lang="en-US" dirty="0"/>
              <a:t>Note:  all technical guides can also be found on the </a:t>
            </a:r>
            <a:r>
              <a:rPr lang="en-US" dirty="0">
                <a:hlinkClick r:id="rId3"/>
              </a:rPr>
              <a:t>GM:2021 webpage</a:t>
            </a:r>
            <a:endParaRPr lang="en-SG" dirty="0"/>
          </a:p>
          <a:p>
            <a:endParaRPr lang="en-S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AC7B7-BF89-4054-8B06-E8FA8BDE93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29" t="24423" r="44669" b="65393"/>
          <a:stretch/>
        </p:blipFill>
        <p:spPr>
          <a:xfrm>
            <a:off x="11533509" y="0"/>
            <a:ext cx="658491" cy="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4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A053D1-B6EE-41C1-B950-4B9B75D25357}"/>
              </a:ext>
            </a:extLst>
          </p:cNvPr>
          <p:cNvSpPr txBox="1"/>
          <p:nvPr/>
        </p:nvSpPr>
        <p:spPr>
          <a:xfrm>
            <a:off x="7465513" y="1045587"/>
            <a:ext cx="4546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Insert cover page (</a:t>
            </a:r>
            <a:r>
              <a:rPr lang="en-US" i="1" dirty="0" err="1"/>
              <a:t>e.g</a:t>
            </a:r>
            <a:r>
              <a:rPr lang="en-US" i="1" dirty="0"/>
              <a:t> artist impression of the development as the background, name of the development, project team logos, etc.)</a:t>
            </a:r>
          </a:p>
        </p:txBody>
      </p:sp>
    </p:spTree>
    <p:extLst>
      <p:ext uri="{BB962C8B-B14F-4D97-AF65-F5344CB8AC3E}">
        <p14:creationId xmlns:p14="http://schemas.microsoft.com/office/powerpoint/2010/main" val="2061780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159145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  <a:cs typeface="Arial" panose="020B0604020202020204" pitchFamily="34" charset="0"/>
                </a:rPr>
                <a:t>Resilience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info on GM points the project is targeting to score, if any</a:t>
            </a:r>
          </a:p>
          <a:p>
            <a:endParaRPr lang="en-US" dirty="0"/>
          </a:p>
          <a:p>
            <a:r>
              <a:rPr lang="en-US" dirty="0"/>
              <a:t>Refer to the </a:t>
            </a:r>
            <a:r>
              <a:rPr lang="en-US" dirty="0">
                <a:hlinkClick r:id="rId2"/>
              </a:rPr>
              <a:t>Resilience Section Document</a:t>
            </a:r>
            <a:r>
              <a:rPr lang="en-US" dirty="0"/>
              <a:t> for details on the requirement</a:t>
            </a:r>
          </a:p>
          <a:p>
            <a:endParaRPr lang="en-US" dirty="0"/>
          </a:p>
          <a:p>
            <a:r>
              <a:rPr lang="en-US" dirty="0"/>
              <a:t>Note:  all technical guides can also be found on the </a:t>
            </a:r>
            <a:r>
              <a:rPr lang="en-US" dirty="0">
                <a:hlinkClick r:id="rId3"/>
              </a:rPr>
              <a:t>GM:2021 webpage</a:t>
            </a:r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86799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159145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59" y="125292"/>
              <a:ext cx="10857511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solidFill>
                    <a:schemeClr val="tx1"/>
                  </a:solidFill>
                  <a:cs typeface="Arial" panose="020B0604020202020204" pitchFamily="34" charset="0"/>
                </a:rPr>
                <a:t>Progress Report on Green Mark for Sustainability Outcome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the following information: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Progress on GM application (e.g. updates on whether the team applied for GM and been assigned a GM assessor)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Progress on GM assessment, tentative deadline to complete GM assessment and attain GM Letter of Award 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Progress on GM verification, tentative deadline to complete GM verification and attain GM Letter of Completion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01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E319DF-7430-46C9-AD5C-434E33A14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2890"/>
            <a:ext cx="9144000" cy="892219"/>
          </a:xfrm>
        </p:spPr>
        <p:txBody>
          <a:bodyPr>
            <a:normAutofit/>
          </a:bodyPr>
          <a:lstStyle/>
          <a:p>
            <a:r>
              <a:rPr lang="en-US" sz="5000" dirty="0"/>
              <a:t>Productivity Implementation Plan</a:t>
            </a:r>
          </a:p>
        </p:txBody>
      </p:sp>
    </p:spTree>
    <p:extLst>
      <p:ext uri="{BB962C8B-B14F-4D97-AF65-F5344CB8AC3E}">
        <p14:creationId xmlns:p14="http://schemas.microsoft.com/office/powerpoint/2010/main" val="1321192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159145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  <a:cs typeface="Arial" panose="020B0604020202020204" pitchFamily="34" charset="0"/>
                </a:rPr>
                <a:t>Summary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summary on overall construction productivity concept including, but not limited to:</a:t>
            </a:r>
          </a:p>
          <a:p>
            <a:pPr marL="285750" indent="-285750">
              <a:buFontTx/>
              <a:buChar char="-"/>
            </a:pPr>
            <a:r>
              <a:rPr lang="en-US" dirty="0"/>
              <a:t>DfMA technologies to be adopted (e.g. Prefabricated Prefinished Volumetric Construction (PPVC), Prefabricated Mechanical Electrical and Plumbing (MEP) System, etc.)</a:t>
            </a:r>
          </a:p>
          <a:p>
            <a:pPr marL="285750" indent="-285750">
              <a:buFontTx/>
              <a:buChar char="-"/>
            </a:pPr>
            <a:r>
              <a:rPr lang="en-US" dirty="0"/>
              <a:t>Specific DfMA technology (e.g. PPVC, Structural Steel) coverage or expected productivity improvement achievable (e.g. 30%)</a:t>
            </a:r>
          </a:p>
          <a:p>
            <a:pPr marL="285750" indent="-285750">
              <a:buFontTx/>
              <a:buChar char="-"/>
            </a:pPr>
            <a:r>
              <a:rPr lang="en-US" dirty="0"/>
              <a:t>Other productive construction technologies and methodologies adopted</a:t>
            </a:r>
          </a:p>
        </p:txBody>
      </p:sp>
    </p:spTree>
    <p:extLst>
      <p:ext uri="{BB962C8B-B14F-4D97-AF65-F5344CB8AC3E}">
        <p14:creationId xmlns:p14="http://schemas.microsoft.com/office/powerpoint/2010/main" val="2442772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159145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  <a:cs typeface="Arial" panose="020B0604020202020204" pitchFamily="34" charset="0"/>
                </a:rPr>
                <a:t>DfMA Concept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information on Productivity Implementation Plan including, but not limited to the following details:</a:t>
            </a:r>
          </a:p>
          <a:p>
            <a:pPr marL="285750" indent="-285750">
              <a:buFontTx/>
              <a:buChar char="-"/>
            </a:pPr>
            <a:r>
              <a:rPr lang="en-US" dirty="0"/>
              <a:t>Overall DfMA concept for the project</a:t>
            </a:r>
          </a:p>
          <a:p>
            <a:pPr marL="285750" indent="-285750">
              <a:buFontTx/>
              <a:buChar char="-"/>
            </a:pPr>
            <a:r>
              <a:rPr lang="en-US" dirty="0"/>
              <a:t>Overall site / block plans that demonstrates how the project optimizes the use of DfMA through the design (e.g. through high repeats of modules, standardization of components etc.)</a:t>
            </a:r>
          </a:p>
        </p:txBody>
      </p:sp>
    </p:spTree>
    <p:extLst>
      <p:ext uri="{BB962C8B-B14F-4D97-AF65-F5344CB8AC3E}">
        <p14:creationId xmlns:p14="http://schemas.microsoft.com/office/powerpoint/2010/main" val="3618783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159145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  <a:cs typeface="Arial" panose="020B0604020202020204" pitchFamily="34" charset="0"/>
                </a:rPr>
                <a:t>Architectural System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information on Productivity Implementation Plan including, but not limited to the following details: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Typical block plans highlighting location where DfMA technologies are adopted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Demonstrate design modularization and integration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Demonstrate the coverage of DfMA technology / prefabrication level</a:t>
            </a:r>
          </a:p>
          <a:p>
            <a:pPr marL="285750" indent="-285750">
              <a:buFontTx/>
              <a:buChar char="-"/>
            </a:pPr>
            <a:r>
              <a:rPr lang="en-US" dirty="0"/>
              <a:t>Demonstrate the productivity improvement achievable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Demonstrate the level of prefabrication</a:t>
            </a:r>
          </a:p>
        </p:txBody>
      </p:sp>
    </p:spTree>
    <p:extLst>
      <p:ext uri="{BB962C8B-B14F-4D97-AF65-F5344CB8AC3E}">
        <p14:creationId xmlns:p14="http://schemas.microsoft.com/office/powerpoint/2010/main" val="2855490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159145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  <a:cs typeface="Arial" panose="020B0604020202020204" pitchFamily="34" charset="0"/>
                </a:rPr>
                <a:t>Structural System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information on Productivity Implementation Plan including, but not limited to the following details: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Typical block plans highlighting location where DfMA technologies are adopted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Demonstrate design modularization and integration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Demonstrate the coverage of DfMA technology / prefabrication level</a:t>
            </a:r>
          </a:p>
          <a:p>
            <a:pPr marL="285750" indent="-285750">
              <a:buFontTx/>
              <a:buChar char="-"/>
            </a:pPr>
            <a:r>
              <a:rPr lang="en-US" dirty="0"/>
              <a:t>Demonstrate the productivity improvement achievable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Demonstrate the level of prefabrication</a:t>
            </a:r>
          </a:p>
        </p:txBody>
      </p:sp>
    </p:spTree>
    <p:extLst>
      <p:ext uri="{BB962C8B-B14F-4D97-AF65-F5344CB8AC3E}">
        <p14:creationId xmlns:p14="http://schemas.microsoft.com/office/powerpoint/2010/main" val="3845666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159145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  <a:cs typeface="Arial" panose="020B0604020202020204" pitchFamily="34" charset="0"/>
                </a:rPr>
                <a:t>MEP System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74E24B-4722-4C2E-AEC4-1DB3F0553504}"/>
              </a:ext>
            </a:extLst>
          </p:cNvPr>
          <p:cNvSpPr txBox="1"/>
          <p:nvPr/>
        </p:nvSpPr>
        <p:spPr>
          <a:xfrm>
            <a:off x="7465512" y="1045587"/>
            <a:ext cx="4546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information on Productivity Implementation Plan including, but not limited to the following details: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Typical block plans highlighting location where DfMA technologies are adopted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Demonstrate design modularization and integration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Demonstrate the coverage of DfMA technology / prefabrication level</a:t>
            </a:r>
          </a:p>
          <a:p>
            <a:pPr marL="285750" indent="-285750">
              <a:buFontTx/>
              <a:buChar char="-"/>
            </a:pPr>
            <a:r>
              <a:rPr lang="en-US" dirty="0"/>
              <a:t>Demonstrate the productivity improvement achievable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Demonstrate the level of prefabrication</a:t>
            </a:r>
          </a:p>
        </p:txBody>
      </p:sp>
    </p:spTree>
    <p:extLst>
      <p:ext uri="{BB962C8B-B14F-4D97-AF65-F5344CB8AC3E}">
        <p14:creationId xmlns:p14="http://schemas.microsoft.com/office/powerpoint/2010/main" val="4095240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159145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  <a:cs typeface="Arial" panose="020B0604020202020204" pitchFamily="34" charset="0"/>
                </a:rPr>
                <a:t>Others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information on Productivity Implementation Plan including, but not limited to the following details: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Highlight any other innovative / productive technologies used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Highlighting location on plan (if applicable)</a:t>
            </a:r>
          </a:p>
          <a:p>
            <a:pPr marL="285750" indent="-285750">
              <a:buFontTx/>
              <a:buChar char="-"/>
            </a:pPr>
            <a:r>
              <a:rPr lang="en-US" dirty="0"/>
              <a:t>Demonstrate the coverage (if applicable)</a:t>
            </a:r>
          </a:p>
          <a:p>
            <a:pPr marL="285750" indent="-285750">
              <a:buFontTx/>
              <a:buChar char="-"/>
            </a:pPr>
            <a:r>
              <a:rPr lang="en-US" dirty="0"/>
              <a:t>Demonstrate the productivity improvement achievable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Demonstrate the level of prefabrication</a:t>
            </a:r>
          </a:p>
        </p:txBody>
      </p:sp>
    </p:spTree>
    <p:extLst>
      <p:ext uri="{BB962C8B-B14F-4D97-AF65-F5344CB8AC3E}">
        <p14:creationId xmlns:p14="http://schemas.microsoft.com/office/powerpoint/2010/main" val="234826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9" y="200242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  <a:cs typeface="Arial" panose="020B0604020202020204" pitchFamily="34" charset="0"/>
                </a:rPr>
                <a:t>Executive Summary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16873" y="1019758"/>
            <a:ext cx="49042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Insert info on the project including: -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Project Name/Name of Development</a:t>
            </a:r>
            <a:endParaRPr lang="en-US" sz="2800" i="1" dirty="0">
              <a:latin typeface="Arial" panose="020B0604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Project Description/Development Address</a:t>
            </a:r>
            <a:endParaRPr lang="en-US" sz="2800" i="1" dirty="0">
              <a:latin typeface="Arial" panose="020B0604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Development Type </a:t>
            </a:r>
            <a:endParaRPr lang="en-US" sz="2800" i="1" dirty="0">
              <a:latin typeface="Arial" panose="020B0604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BP Ref No. (if any)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</a:rPr>
              <a:t>PP/WP Ref No. (if any)</a:t>
            </a:r>
            <a:endParaRPr lang="en-US" i="1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Site area </a:t>
            </a:r>
            <a:endParaRPr lang="en-US" sz="2800" i="1" dirty="0">
              <a:latin typeface="Arial" panose="020B0604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GFA / CFA</a:t>
            </a:r>
            <a:endParaRPr lang="en-US" sz="2800" i="1" dirty="0">
              <a:latin typeface="Arial" panose="020B0604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Project Commencement and Completion Date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Projected TOP</a:t>
            </a:r>
            <a:endParaRPr lang="en-US" sz="2800" i="1" dirty="0">
              <a:latin typeface="Arial" panose="020B0604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Project Team: -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Developer/Building Owner</a:t>
            </a:r>
            <a:endParaRPr lang="en-US" sz="2800" i="1" dirty="0">
              <a:latin typeface="Arial" panose="020B060402020202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Design Architect</a:t>
            </a:r>
            <a:endParaRPr lang="en-US" sz="2800" i="1" dirty="0">
              <a:latin typeface="Arial" panose="020B060402020202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Consultants</a:t>
            </a:r>
            <a:endParaRPr lang="en-US" sz="2800" i="1" dirty="0">
              <a:latin typeface="Arial" panose="020B060402020202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Main Contractor</a:t>
            </a:r>
            <a:endParaRPr lang="en-US" sz="2800" i="1" dirty="0">
              <a:latin typeface="Arial" panose="020B060402020202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Technical Support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Contract Sum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Individual cost premiums for </a:t>
            </a:r>
            <a:r>
              <a:rPr kumimoji="1"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DfMA</a:t>
            </a: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SLE, and IDD</a:t>
            </a:r>
            <a:endParaRPr lang="en-US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2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E319DF-7430-46C9-AD5C-434E33A14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5755"/>
            <a:ext cx="9144000" cy="1655762"/>
          </a:xfrm>
        </p:spPr>
        <p:txBody>
          <a:bodyPr>
            <a:normAutofit/>
          </a:bodyPr>
          <a:lstStyle/>
          <a:p>
            <a:r>
              <a:rPr lang="en-US" sz="5000" dirty="0"/>
              <a:t>Site Layout Plans &amp; Other Drawings</a:t>
            </a:r>
          </a:p>
        </p:txBody>
      </p:sp>
    </p:spTree>
    <p:extLst>
      <p:ext uri="{BB962C8B-B14F-4D97-AF65-F5344CB8AC3E}">
        <p14:creationId xmlns:p14="http://schemas.microsoft.com/office/powerpoint/2010/main" val="151046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E319DF-7430-46C9-AD5C-434E33A14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5755"/>
            <a:ext cx="9144000" cy="1655762"/>
          </a:xfrm>
        </p:spPr>
        <p:txBody>
          <a:bodyPr>
            <a:normAutofit/>
          </a:bodyPr>
          <a:lstStyle/>
          <a:p>
            <a:r>
              <a:rPr lang="en-US" sz="5000" dirty="0"/>
              <a:t>Integrated Digital Delivery Implementation Strategy</a:t>
            </a:r>
            <a:endParaRPr lang="en-SG" sz="5000" dirty="0"/>
          </a:p>
        </p:txBody>
      </p:sp>
    </p:spTree>
    <p:extLst>
      <p:ext uri="{BB962C8B-B14F-4D97-AF65-F5344CB8AC3E}">
        <p14:creationId xmlns:p14="http://schemas.microsoft.com/office/powerpoint/2010/main" val="376973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A3B99FB-9FBB-4C6D-AE7A-8BB9BA128407}"/>
              </a:ext>
            </a:extLst>
          </p:cNvPr>
          <p:cNvGrpSpPr/>
          <p:nvPr/>
        </p:nvGrpSpPr>
        <p:grpSpPr>
          <a:xfrm>
            <a:off x="124799" y="200242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A4FE0AF7-6F72-4771-B97A-83508D2E753E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  <a:cs typeface="Arial" panose="020B0604020202020204" pitchFamily="34" charset="0"/>
                </a:rPr>
                <a:t>Summary of IDD use cases for implementation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5EAD15B-BE0E-482D-9A73-B4D864583A57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C26D0887-EDA1-44A0-9ECF-4309635E3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359238"/>
              </p:ext>
            </p:extLst>
          </p:nvPr>
        </p:nvGraphicFramePr>
        <p:xfrm>
          <a:off x="184960" y="1914385"/>
          <a:ext cx="11268479" cy="49436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0393">
                  <a:extLst>
                    <a:ext uri="{9D8B030D-6E8A-4147-A177-3AD203B41FA5}">
                      <a16:colId xmlns:a16="http://schemas.microsoft.com/office/drawing/2014/main" val="3533208268"/>
                    </a:ext>
                  </a:extLst>
                </a:gridCol>
                <a:gridCol w="4604127">
                  <a:extLst>
                    <a:ext uri="{9D8B030D-6E8A-4147-A177-3AD203B41FA5}">
                      <a16:colId xmlns:a16="http://schemas.microsoft.com/office/drawing/2014/main" val="95569840"/>
                    </a:ext>
                  </a:extLst>
                </a:gridCol>
                <a:gridCol w="1570719">
                  <a:extLst>
                    <a:ext uri="{9D8B030D-6E8A-4147-A177-3AD203B41FA5}">
                      <a16:colId xmlns:a16="http://schemas.microsoft.com/office/drawing/2014/main" val="79625278"/>
                    </a:ext>
                  </a:extLst>
                </a:gridCol>
                <a:gridCol w="1582989">
                  <a:extLst>
                    <a:ext uri="{9D8B030D-6E8A-4147-A177-3AD203B41FA5}">
                      <a16:colId xmlns:a16="http://schemas.microsoft.com/office/drawing/2014/main" val="2364150109"/>
                    </a:ext>
                  </a:extLst>
                </a:gridCol>
                <a:gridCol w="1472549">
                  <a:extLst>
                    <a:ext uri="{9D8B030D-6E8A-4147-A177-3AD203B41FA5}">
                      <a16:colId xmlns:a16="http://schemas.microsoft.com/office/drawing/2014/main" val="1298905605"/>
                    </a:ext>
                  </a:extLst>
                </a:gridCol>
                <a:gridCol w="1467702">
                  <a:extLst>
                    <a:ext uri="{9D8B030D-6E8A-4147-A177-3AD203B41FA5}">
                      <a16:colId xmlns:a16="http://schemas.microsoft.com/office/drawing/2014/main" val="3787794967"/>
                    </a:ext>
                  </a:extLst>
                </a:gridCol>
              </a:tblGrid>
              <a:tr h="6875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S/N</a:t>
                      </a:r>
                      <a:endParaRPr lang="en-SG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IDD Use Cases and Innovations</a:t>
                      </a:r>
                      <a:endParaRPr lang="en-SG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Digital Design</a:t>
                      </a:r>
                      <a:endParaRPr lang="en-SG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Digital Fabrication</a:t>
                      </a:r>
                      <a:endParaRPr lang="en-SG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Digital Construction</a:t>
                      </a:r>
                      <a:endParaRPr lang="en-SG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Digital Asset Delivery &amp; Management</a:t>
                      </a:r>
                      <a:endParaRPr lang="en-SG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52069"/>
                  </a:ext>
                </a:extLst>
              </a:tr>
              <a:tr h="324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SG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Request for Information (RFI)</a:t>
                      </a:r>
                      <a:endParaRPr lang="en-SG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>
                          <a:effectLst/>
                          <a:latin typeface="+mn-lt"/>
                        </a:rPr>
                        <a:t>●</a:t>
                      </a:r>
                      <a:endParaRPr lang="en-SG" sz="12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0241968"/>
                  </a:ext>
                </a:extLst>
              </a:tr>
              <a:tr h="3750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SG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Integrated Concurrent Engineering (ICE)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164776"/>
                  </a:ext>
                </a:extLst>
              </a:tr>
              <a:tr h="3764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SG" sz="120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Visualisation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and design checks</a:t>
                      </a:r>
                      <a:endParaRPr lang="en-SG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7628169"/>
                  </a:ext>
                </a:extLst>
              </a:tr>
              <a:tr h="2788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SG" sz="120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submission &amp; approval </a:t>
                      </a:r>
                      <a:endParaRPr lang="en-SG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>
                          <a:effectLst/>
                          <a:latin typeface="+mn-lt"/>
                        </a:rPr>
                        <a:t>●</a:t>
                      </a:r>
                      <a:endParaRPr lang="en-SG" sz="12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085086"/>
                  </a:ext>
                </a:extLst>
              </a:tr>
              <a:tr h="3913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SG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BIM-based documentation</a:t>
                      </a:r>
                      <a:endParaRPr lang="en-SG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>
                          <a:effectLst/>
                          <a:latin typeface="+mn-lt"/>
                        </a:rPr>
                        <a:t>●</a:t>
                      </a:r>
                      <a:endParaRPr lang="en-SG" sz="12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940951"/>
                  </a:ext>
                </a:extLst>
              </a:tr>
              <a:tr h="2788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SG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BIM-based cost estimation</a:t>
                      </a:r>
                      <a:endParaRPr lang="en-SG" sz="12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>
                          <a:effectLst/>
                          <a:latin typeface="+mn-lt"/>
                        </a:rPr>
                        <a:t>●</a:t>
                      </a:r>
                      <a:endParaRPr lang="en-SG" sz="12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0615980"/>
                  </a:ext>
                </a:extLst>
              </a:tr>
              <a:tr h="2788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  <a:endParaRPr lang="en-S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logistics</a:t>
                      </a:r>
                      <a:endParaRPr lang="en-SG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837535"/>
                  </a:ext>
                </a:extLst>
              </a:tr>
              <a:tr h="2788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  <a:endParaRPr lang="en-S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construction scheduling and sequencing</a:t>
                      </a:r>
                      <a:endParaRPr lang="en-SG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1989"/>
                  </a:ext>
                </a:extLst>
              </a:tr>
              <a:tr h="2788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  <a:endParaRPr lang="en-S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progress monitoring</a:t>
                      </a:r>
                      <a:endParaRPr lang="en-SG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6016"/>
                  </a:ext>
                </a:extLst>
              </a:tr>
              <a:tr h="2788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  <a:endParaRPr lang="en-S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QA/QC inspections</a:t>
                      </a:r>
                      <a:endParaRPr lang="en-SG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59767"/>
                  </a:ext>
                </a:extLst>
              </a:tr>
              <a:tr h="2788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  <a:endParaRPr lang="en-S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defects management</a:t>
                      </a:r>
                      <a:endParaRPr lang="en-SG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●</a:t>
                      </a:r>
                      <a:endParaRPr kumimoji="0" lang="en-SG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●</a:t>
                      </a:r>
                      <a:endParaRPr kumimoji="0" lang="en-SG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●</a:t>
                      </a:r>
                      <a:endParaRPr kumimoji="0" lang="en-SG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756894"/>
                  </a:ext>
                </a:extLst>
              </a:tr>
              <a:tr h="2788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  <a:endParaRPr lang="en-S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Digital handover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●</a:t>
                      </a:r>
                      <a:endParaRPr kumimoji="0" lang="en-SG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●</a:t>
                      </a:r>
                      <a:endParaRPr kumimoji="0" lang="en-SG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8941103"/>
                  </a:ext>
                </a:extLst>
              </a:tr>
              <a:tr h="2788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  <a:endParaRPr lang="en-S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200" dirty="0"/>
                        <a:t>Real-time monitoring of assets performance</a:t>
                      </a:r>
                      <a:endParaRPr lang="en-SG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7020761"/>
                  </a:ext>
                </a:extLst>
              </a:tr>
              <a:tr h="2788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  <a:endParaRPr lang="en-S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200" dirty="0"/>
                        <a:t>Digital operations and maintenance</a:t>
                      </a:r>
                      <a:endParaRPr lang="en-SG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>
                          <a:effectLst/>
                          <a:latin typeface="+mn-lt"/>
                        </a:rPr>
                        <a:t>●</a:t>
                      </a:r>
                      <a:endParaRPr lang="en-SG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40205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816CE4-8E51-4032-9EDC-54CF3AA81F0F}"/>
              </a:ext>
            </a:extLst>
          </p:cNvPr>
          <p:cNvSpPr txBox="1"/>
          <p:nvPr/>
        </p:nvSpPr>
        <p:spPr>
          <a:xfrm>
            <a:off x="184960" y="763290"/>
            <a:ext cx="12007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Insert summary of IDD use cases* for implementation across different project stage. The following is an illustration for reference. *Adoption of 5 or more of the 14 IDD essential use cases in 4 stages of the project lifecycle for non-residential and 3 stages for residential developments are required under the BE ITM Bonus GFA Incentive Scheme. Please refer to the IDD Annex for definition. </a:t>
            </a:r>
            <a:endParaRPr lang="en-SG" i="1" dirty="0"/>
          </a:p>
          <a:p>
            <a:r>
              <a:rPr lang="en-US" i="1" dirty="0"/>
              <a:t> </a:t>
            </a:r>
            <a:endParaRPr lang="en-SG" i="1" dirty="0"/>
          </a:p>
        </p:txBody>
      </p:sp>
    </p:spTree>
    <p:extLst>
      <p:ext uri="{BB962C8B-B14F-4D97-AF65-F5344CB8AC3E}">
        <p14:creationId xmlns:p14="http://schemas.microsoft.com/office/powerpoint/2010/main" val="420206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A3B99FB-9FBB-4C6D-AE7A-8BB9BA128407}"/>
              </a:ext>
            </a:extLst>
          </p:cNvPr>
          <p:cNvGrpSpPr/>
          <p:nvPr/>
        </p:nvGrpSpPr>
        <p:grpSpPr>
          <a:xfrm>
            <a:off x="124799" y="200242"/>
            <a:ext cx="12067201" cy="619124"/>
            <a:chOff x="2867999" y="125292"/>
            <a:chExt cx="12067201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A4FE0AF7-6F72-4771-B97A-83508D2E753E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1200704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  <a:cs typeface="Arial" panose="020B0604020202020204" pitchFamily="34" charset="0"/>
                </a:rPr>
                <a:t>Summary of IDD implementation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5EAD15B-BE0E-482D-9A73-B4D864583A57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72697E7-9729-474E-A4D7-CA9481AB329E}"/>
              </a:ext>
            </a:extLst>
          </p:cNvPr>
          <p:cNvSpPr txBox="1"/>
          <p:nvPr/>
        </p:nvSpPr>
        <p:spPr>
          <a:xfrm>
            <a:off x="180000" y="771238"/>
            <a:ext cx="11951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following is an illustration for reference. </a:t>
            </a:r>
          </a:p>
          <a:p>
            <a:r>
              <a:rPr lang="en-US" i="1" dirty="0"/>
              <a:t>[List down at least 5 IDD use cases throughout the project stages, key processes for streamlining with help of digital solutions, and measurable benefits.]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DA3ECE-2E3B-4543-AFF7-C9F76A648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9332"/>
              </p:ext>
            </p:extLst>
          </p:nvPr>
        </p:nvGraphicFramePr>
        <p:xfrm>
          <a:off x="124799" y="2002694"/>
          <a:ext cx="11942400" cy="4194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800">
                  <a:extLst>
                    <a:ext uri="{9D8B030D-6E8A-4147-A177-3AD203B41FA5}">
                      <a16:colId xmlns:a16="http://schemas.microsoft.com/office/drawing/2014/main" val="3629192241"/>
                    </a:ext>
                  </a:extLst>
                </a:gridCol>
                <a:gridCol w="1492800">
                  <a:extLst>
                    <a:ext uri="{9D8B030D-6E8A-4147-A177-3AD203B41FA5}">
                      <a16:colId xmlns:a16="http://schemas.microsoft.com/office/drawing/2014/main" val="2025107799"/>
                    </a:ext>
                  </a:extLst>
                </a:gridCol>
                <a:gridCol w="1492800">
                  <a:extLst>
                    <a:ext uri="{9D8B030D-6E8A-4147-A177-3AD203B41FA5}">
                      <a16:colId xmlns:a16="http://schemas.microsoft.com/office/drawing/2014/main" val="3846920329"/>
                    </a:ext>
                  </a:extLst>
                </a:gridCol>
                <a:gridCol w="1556301">
                  <a:extLst>
                    <a:ext uri="{9D8B030D-6E8A-4147-A177-3AD203B41FA5}">
                      <a16:colId xmlns:a16="http://schemas.microsoft.com/office/drawing/2014/main" val="1825522435"/>
                    </a:ext>
                  </a:extLst>
                </a:gridCol>
                <a:gridCol w="1429299">
                  <a:extLst>
                    <a:ext uri="{9D8B030D-6E8A-4147-A177-3AD203B41FA5}">
                      <a16:colId xmlns:a16="http://schemas.microsoft.com/office/drawing/2014/main" val="3929583453"/>
                    </a:ext>
                  </a:extLst>
                </a:gridCol>
                <a:gridCol w="1492800">
                  <a:extLst>
                    <a:ext uri="{9D8B030D-6E8A-4147-A177-3AD203B41FA5}">
                      <a16:colId xmlns:a16="http://schemas.microsoft.com/office/drawing/2014/main" val="3763127075"/>
                    </a:ext>
                  </a:extLst>
                </a:gridCol>
                <a:gridCol w="1492800">
                  <a:extLst>
                    <a:ext uri="{9D8B030D-6E8A-4147-A177-3AD203B41FA5}">
                      <a16:colId xmlns:a16="http://schemas.microsoft.com/office/drawing/2014/main" val="1281074776"/>
                    </a:ext>
                  </a:extLst>
                </a:gridCol>
                <a:gridCol w="1492800">
                  <a:extLst>
                    <a:ext uri="{9D8B030D-6E8A-4147-A177-3AD203B41FA5}">
                      <a16:colId xmlns:a16="http://schemas.microsoft.com/office/drawing/2014/main" val="4233881778"/>
                    </a:ext>
                  </a:extLst>
                </a:gridCol>
              </a:tblGrid>
              <a:tr h="436653"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 dirty="0">
                          <a:effectLst/>
                        </a:rPr>
                        <a:t>KEY USE CASE</a:t>
                      </a:r>
                      <a:endParaRPr lang="en-SG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 dirty="0">
                          <a:effectLst/>
                        </a:rPr>
                        <a:t>CURRENT PROCESS (CHALLENGES)</a:t>
                      </a:r>
                      <a:endParaRPr lang="en-SG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 dirty="0">
                          <a:effectLst/>
                        </a:rPr>
                        <a:t>TO-BE PROCESS</a:t>
                      </a:r>
                      <a:endParaRPr lang="en-SG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 dirty="0">
                          <a:effectLst/>
                        </a:rPr>
                        <a:t>DIGITAL SOLUTION/PLATFORM</a:t>
                      </a:r>
                      <a:endParaRPr lang="en-SG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 dirty="0">
                          <a:effectLst/>
                        </a:rPr>
                        <a:t>QUANTIFIABLE BENEFITS</a:t>
                      </a:r>
                      <a:endParaRPr lang="en-SG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 dirty="0">
                          <a:effectLst/>
                        </a:rPr>
                        <a:t>WAY OF MEASUREMENT</a:t>
                      </a:r>
                      <a:endParaRPr lang="en-SG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 dirty="0">
                          <a:effectLst/>
                        </a:rPr>
                        <a:t>ISSUES FACED IN IMPLEMENTATION</a:t>
                      </a:r>
                      <a:r>
                        <a:rPr lang="en-SG" sz="13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*</a:t>
                      </a:r>
                      <a:endParaRPr lang="en-SG" sz="13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 dirty="0">
                          <a:effectLst/>
                        </a:rPr>
                        <a:t>LEARNING POINTS</a:t>
                      </a:r>
                      <a:r>
                        <a:rPr lang="en-SG" sz="13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*</a:t>
                      </a:r>
                      <a:endParaRPr lang="en-SG" sz="13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extLst>
                  <a:ext uri="{0D108BD9-81ED-4DB2-BD59-A6C34878D82A}">
                    <a16:rowId xmlns:a16="http://schemas.microsoft.com/office/drawing/2014/main" val="3803835716"/>
                  </a:ext>
                </a:extLst>
              </a:tr>
              <a:tr h="2152026">
                <a:tc>
                  <a:txBody>
                    <a:bodyPr/>
                    <a:lstStyle/>
                    <a:p>
                      <a:pPr algn="l" fontAlgn="t"/>
                      <a:r>
                        <a:rPr lang="en-SG" sz="1300" b="1" i="1" u="none" strike="noStrike" dirty="0">
                          <a:effectLst/>
                        </a:rPr>
                        <a:t>example </a:t>
                      </a:r>
                    </a:p>
                    <a:p>
                      <a:pPr algn="l" fontAlgn="t"/>
                      <a:br>
                        <a:rPr lang="en-SG" sz="1300" u="none" strike="noStrike" dirty="0">
                          <a:effectLst/>
                        </a:rPr>
                      </a:br>
                      <a:r>
                        <a:rPr lang="en-SG" sz="1300" u="none" strike="noStrike" dirty="0">
                          <a:effectLst/>
                        </a:rPr>
                        <a:t>1. Digital QA/QC inspections</a:t>
                      </a:r>
                      <a:endParaRPr lang="en-SG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300" u="none" strike="noStrike" dirty="0">
                          <a:effectLst/>
                        </a:rPr>
                      </a:b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1) Paper-based inspection forms</a:t>
                      </a: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2) Manual data collection</a:t>
                      </a: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3) Delay corrective actions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300" u="none" strike="noStrike" dirty="0">
                          <a:effectLst/>
                        </a:rPr>
                      </a:b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1) reduce paper work &amp; auto-archive inspection records</a:t>
                      </a: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2) real-time data collection</a:t>
                      </a: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3)early corrective/preventive actions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SG" sz="1300" u="none" strike="noStrike" dirty="0">
                          <a:effectLst/>
                        </a:rPr>
                      </a:br>
                      <a:br>
                        <a:rPr lang="en-SG" sz="1300" u="none" strike="noStrike" dirty="0">
                          <a:effectLst/>
                        </a:rPr>
                      </a:br>
                      <a:r>
                        <a:rPr lang="en-SG" sz="1300" u="none" strike="noStrike" dirty="0">
                          <a:effectLst/>
                        </a:rPr>
                        <a:t> digital solution of ABC</a:t>
                      </a:r>
                      <a:endParaRPr lang="en-SG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300" u="none" strike="noStrike" dirty="0">
                          <a:effectLst/>
                        </a:rPr>
                      </a:b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% reduction of time spent for inspection approval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300" u="none" strike="noStrike" dirty="0">
                          <a:effectLst/>
                        </a:rPr>
                      </a:b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Manhours used for preparation and communications of inspections before and after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300" u="none" strike="noStrike" dirty="0">
                          <a:effectLst/>
                        </a:rPr>
                      </a:b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The platform is not easy to customize the checklist forms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300" u="none" strike="noStrike" dirty="0">
                          <a:effectLst/>
                        </a:rPr>
                      </a:b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Standardize and streamline the checklists before </a:t>
                      </a:r>
                      <a:r>
                        <a:rPr lang="en-US" sz="1300" u="none" strike="noStrike" dirty="0" err="1">
                          <a:effectLst/>
                        </a:rPr>
                        <a:t>digitalising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extLst>
                  <a:ext uri="{0D108BD9-81ED-4DB2-BD59-A6C34878D82A}">
                    <a16:rowId xmlns:a16="http://schemas.microsoft.com/office/drawing/2014/main" val="1248464223"/>
                  </a:ext>
                </a:extLst>
              </a:tr>
              <a:tr h="401353"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 dirty="0">
                          <a:effectLst/>
                        </a:rPr>
                        <a:t> 2. </a:t>
                      </a:r>
                      <a:endParaRPr lang="en-SG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119984"/>
                  </a:ext>
                </a:extLst>
              </a:tr>
              <a:tr h="401353"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 dirty="0">
                          <a:effectLst/>
                        </a:rPr>
                        <a:t> 3. </a:t>
                      </a:r>
                      <a:endParaRPr lang="en-SG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781057"/>
                  </a:ext>
                </a:extLst>
              </a:tr>
              <a:tr h="401353"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 dirty="0">
                          <a:effectLst/>
                        </a:rPr>
                        <a:t> 4. </a:t>
                      </a:r>
                      <a:endParaRPr lang="en-SG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90928"/>
                  </a:ext>
                </a:extLst>
              </a:tr>
              <a:tr h="401353"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 dirty="0">
                          <a:effectLst/>
                        </a:rPr>
                        <a:t> …</a:t>
                      </a:r>
                      <a:endParaRPr lang="en-SG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94801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997ADD-EF3D-4A45-9AC5-B219922B46E3}"/>
              </a:ext>
            </a:extLst>
          </p:cNvPr>
          <p:cNvSpPr txBox="1"/>
          <p:nvPr/>
        </p:nvSpPr>
        <p:spPr>
          <a:xfrm>
            <a:off x="9045525" y="3776573"/>
            <a:ext cx="314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highlight>
                  <a:srgbClr val="FFFF00"/>
                </a:highlight>
              </a:rPr>
              <a:t>*May not be applicable to kick-start project. Can elaborate in the progress and/or final report. </a:t>
            </a:r>
            <a:endParaRPr lang="en-SG" sz="1200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8584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E50409-4732-4D8E-8F34-D3A580DC7A16}"/>
              </a:ext>
            </a:extLst>
          </p:cNvPr>
          <p:cNvSpPr txBox="1">
            <a:spLocks/>
          </p:cNvSpPr>
          <p:nvPr/>
        </p:nvSpPr>
        <p:spPr>
          <a:xfrm>
            <a:off x="762000" y="1514249"/>
            <a:ext cx="1066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000">
                <a:latin typeface="+mj-lt"/>
                <a:ea typeface="+mj-ea"/>
                <a:cs typeface="+mj-cs"/>
              </a:defRPr>
            </a:lvl1pPr>
          </a:lstStyle>
          <a:p>
            <a:r>
              <a:rPr lang="en-SG" dirty="0"/>
              <a:t>IDD ANNEX</a:t>
            </a:r>
          </a:p>
        </p:txBody>
      </p:sp>
    </p:spTree>
    <p:extLst>
      <p:ext uri="{BB962C8B-B14F-4D97-AF65-F5344CB8AC3E}">
        <p14:creationId xmlns:p14="http://schemas.microsoft.com/office/powerpoint/2010/main" val="168200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F2C8-1506-44E2-A167-31BFC62D584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53" y="60452"/>
            <a:ext cx="11765243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SG" dirty="0"/>
              <a:t>IDD Essential Digital Use Cases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A5A84-11B1-4D02-B195-A1C24F95DDC8}"/>
              </a:ext>
            </a:extLst>
          </p:cNvPr>
          <p:cNvSpPr txBox="1"/>
          <p:nvPr/>
        </p:nvSpPr>
        <p:spPr>
          <a:xfrm>
            <a:off x="410613" y="780452"/>
            <a:ext cx="11494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SG" sz="2000" dirty="0">
                <a:solidFill>
                  <a:srgbClr val="0000CC"/>
                </a:solidFill>
                <a:latin typeface="Calibri" panose="020F0502020204030204"/>
              </a:rPr>
              <a:t>Common adopted use cases focus on Design Construction, Fabrication and FM stages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DF4AF4F-9A81-4A07-BF1F-AA295AED2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13126"/>
              </p:ext>
            </p:extLst>
          </p:nvPr>
        </p:nvGraphicFramePr>
        <p:xfrm>
          <a:off x="246648" y="1516212"/>
          <a:ext cx="11765244" cy="5070240"/>
        </p:xfrm>
        <a:graphic>
          <a:graphicData uri="http://schemas.openxmlformats.org/drawingml/2006/table">
            <a:tbl>
              <a:tblPr firstRow="1" firstCol="1" bandRow="1"/>
              <a:tblGrid>
                <a:gridCol w="935645">
                  <a:extLst>
                    <a:ext uri="{9D8B030D-6E8A-4147-A177-3AD203B41FA5}">
                      <a16:colId xmlns:a16="http://schemas.microsoft.com/office/drawing/2014/main" val="746486347"/>
                    </a:ext>
                  </a:extLst>
                </a:gridCol>
                <a:gridCol w="768255">
                  <a:extLst>
                    <a:ext uri="{9D8B030D-6E8A-4147-A177-3AD203B41FA5}">
                      <a16:colId xmlns:a16="http://schemas.microsoft.com/office/drawing/2014/main" val="2457554046"/>
                    </a:ext>
                  </a:extLst>
                </a:gridCol>
                <a:gridCol w="1103036">
                  <a:extLst>
                    <a:ext uri="{9D8B030D-6E8A-4147-A177-3AD203B41FA5}">
                      <a16:colId xmlns:a16="http://schemas.microsoft.com/office/drawing/2014/main" val="2123451820"/>
                    </a:ext>
                  </a:extLst>
                </a:gridCol>
                <a:gridCol w="935645">
                  <a:extLst>
                    <a:ext uri="{9D8B030D-6E8A-4147-A177-3AD203B41FA5}">
                      <a16:colId xmlns:a16="http://schemas.microsoft.com/office/drawing/2014/main" val="176810936"/>
                    </a:ext>
                  </a:extLst>
                </a:gridCol>
                <a:gridCol w="1000344">
                  <a:extLst>
                    <a:ext uri="{9D8B030D-6E8A-4147-A177-3AD203B41FA5}">
                      <a16:colId xmlns:a16="http://schemas.microsoft.com/office/drawing/2014/main" val="3787348243"/>
                    </a:ext>
                  </a:extLst>
                </a:gridCol>
                <a:gridCol w="98262">
                  <a:extLst>
                    <a:ext uri="{9D8B030D-6E8A-4147-A177-3AD203B41FA5}">
                      <a16:colId xmlns:a16="http://schemas.microsoft.com/office/drawing/2014/main" val="522626802"/>
                    </a:ext>
                  </a:extLst>
                </a:gridCol>
                <a:gridCol w="967873">
                  <a:extLst>
                    <a:ext uri="{9D8B030D-6E8A-4147-A177-3AD203B41FA5}">
                      <a16:colId xmlns:a16="http://schemas.microsoft.com/office/drawing/2014/main" val="2597170514"/>
                    </a:ext>
                  </a:extLst>
                </a:gridCol>
                <a:gridCol w="1000344">
                  <a:extLst>
                    <a:ext uri="{9D8B030D-6E8A-4147-A177-3AD203B41FA5}">
                      <a16:colId xmlns:a16="http://schemas.microsoft.com/office/drawing/2014/main" val="109270820"/>
                    </a:ext>
                  </a:extLst>
                </a:gridCol>
                <a:gridCol w="935645">
                  <a:extLst>
                    <a:ext uri="{9D8B030D-6E8A-4147-A177-3AD203B41FA5}">
                      <a16:colId xmlns:a16="http://schemas.microsoft.com/office/drawing/2014/main" val="2462542683"/>
                    </a:ext>
                  </a:extLst>
                </a:gridCol>
                <a:gridCol w="98262">
                  <a:extLst>
                    <a:ext uri="{9D8B030D-6E8A-4147-A177-3AD203B41FA5}">
                      <a16:colId xmlns:a16="http://schemas.microsoft.com/office/drawing/2014/main" val="3642172198"/>
                    </a:ext>
                  </a:extLst>
                </a:gridCol>
                <a:gridCol w="967873">
                  <a:extLst>
                    <a:ext uri="{9D8B030D-6E8A-4147-A177-3AD203B41FA5}">
                      <a16:colId xmlns:a16="http://schemas.microsoft.com/office/drawing/2014/main" val="3161543166"/>
                    </a:ext>
                  </a:extLst>
                </a:gridCol>
                <a:gridCol w="1097025">
                  <a:extLst>
                    <a:ext uri="{9D8B030D-6E8A-4147-A177-3AD203B41FA5}">
                      <a16:colId xmlns:a16="http://schemas.microsoft.com/office/drawing/2014/main" val="492789780"/>
                    </a:ext>
                  </a:extLst>
                </a:gridCol>
                <a:gridCol w="936381">
                  <a:extLst>
                    <a:ext uri="{9D8B030D-6E8A-4147-A177-3AD203B41FA5}">
                      <a16:colId xmlns:a16="http://schemas.microsoft.com/office/drawing/2014/main" val="2862086606"/>
                    </a:ext>
                  </a:extLst>
                </a:gridCol>
                <a:gridCol w="920654">
                  <a:extLst>
                    <a:ext uri="{9D8B030D-6E8A-4147-A177-3AD203B41FA5}">
                      <a16:colId xmlns:a16="http://schemas.microsoft.com/office/drawing/2014/main" val="1208937173"/>
                    </a:ext>
                  </a:extLst>
                </a:gridCol>
              </a:tblGrid>
              <a:tr h="33853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DESIGN</a:t>
                      </a:r>
                      <a:endParaRPr lang="en-SG" sz="20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CONSTRUCTION &amp; FABRICATION</a:t>
                      </a:r>
                      <a:endParaRPr lang="en-SG" sz="20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ASSET MANAGEMENT</a:t>
                      </a:r>
                      <a:endParaRPr lang="en-SG" sz="20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66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Request for Information (RFI)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Integrated Concurrent Engineering (ICE) meetings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Visualisation and design checks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submission &amp; approval 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593188"/>
                  </a:ext>
                </a:extLst>
              </a:tr>
              <a:tr h="261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BIM-based documentation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4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4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400" kern="12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4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021736"/>
                  </a:ext>
                </a:extLst>
              </a:tr>
              <a:tr h="261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en-SG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BIM-based cost estimation</a:t>
                      </a:r>
                      <a:endParaRPr lang="en-SG" sz="16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88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logistics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7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00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construction scheduling and sequencing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529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progress monitoring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857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QA/QC inspections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858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Digital defects management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0F0D29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298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8000" marR="0" lvl="0" indent="-2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12.	Digital handover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/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9557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288000" indent="-288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/>
                        <a:t>13. Real-time monitoring of assets performance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861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288000" indent="-288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/>
                        <a:t>14. Digital operations and maintenance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600" dirty="0">
                        <a:solidFill>
                          <a:srgbClr val="0F0D29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52772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C13CC1B-5913-42BF-BE26-F9297D97C68F}"/>
              </a:ext>
            </a:extLst>
          </p:cNvPr>
          <p:cNvSpPr txBox="1"/>
          <p:nvPr/>
        </p:nvSpPr>
        <p:spPr>
          <a:xfrm>
            <a:off x="9005418" y="220397"/>
            <a:ext cx="1293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i="1" dirty="0">
                <a:solidFill>
                  <a:srgbClr val="CC00CC"/>
                </a:solidFill>
              </a:rPr>
              <a:t>&lt;For Info &gt;</a:t>
            </a:r>
          </a:p>
        </p:txBody>
      </p:sp>
    </p:spTree>
    <p:extLst>
      <p:ext uri="{BB962C8B-B14F-4D97-AF65-F5344CB8AC3E}">
        <p14:creationId xmlns:p14="http://schemas.microsoft.com/office/powerpoint/2010/main" val="2423988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2066</Words>
  <Application>Microsoft Office PowerPoint</Application>
  <PresentationFormat>Widescreen</PresentationFormat>
  <Paragraphs>350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IDD Essential Digital Use Cases </vt:lpstr>
      <vt:lpstr>IDD Essential Digital Use Cases</vt:lpstr>
      <vt:lpstr>IDD Essential Digital Use Cases</vt:lpstr>
      <vt:lpstr>IDD FM Use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IDD Strategies</dc:title>
  <dc:creator>Khine Wa THEIN (BCA)</dc:creator>
  <cp:lastModifiedBy>Giselle SEOW (BCA)</cp:lastModifiedBy>
  <cp:revision>81</cp:revision>
  <dcterms:created xsi:type="dcterms:W3CDTF">2020-06-02T06:19:55Z</dcterms:created>
  <dcterms:modified xsi:type="dcterms:W3CDTF">2021-11-01T02:32:19Z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288355-fb4c-44cd-b9ca-40cfc2aee5f8_Enabled">
    <vt:lpwstr>true</vt:lpwstr>
  </property>
  <property fmtid="{D5CDD505-2E9C-101B-9397-08002B2CF9AE}" pid="3" name="MSIP_Label_4f288355-fb4c-44cd-b9ca-40cfc2aee5f8_SetDate">
    <vt:lpwstr>2021-09-17T03:28:47Z</vt:lpwstr>
  </property>
  <property fmtid="{D5CDD505-2E9C-101B-9397-08002B2CF9AE}" pid="4" name="MSIP_Label_4f288355-fb4c-44cd-b9ca-40cfc2aee5f8_Method">
    <vt:lpwstr>Standard</vt:lpwstr>
  </property>
  <property fmtid="{D5CDD505-2E9C-101B-9397-08002B2CF9AE}" pid="5" name="MSIP_Label_4f288355-fb4c-44cd-b9ca-40cfc2aee5f8_Name">
    <vt:lpwstr>Non Sensitive_1</vt:lpwstr>
  </property>
  <property fmtid="{D5CDD505-2E9C-101B-9397-08002B2CF9AE}" pid="6" name="MSIP_Label_4f288355-fb4c-44cd-b9ca-40cfc2aee5f8_SiteId">
    <vt:lpwstr>0b11c524-9a1c-4e1b-84cb-6336aefc2243</vt:lpwstr>
  </property>
  <property fmtid="{D5CDD505-2E9C-101B-9397-08002B2CF9AE}" pid="7" name="MSIP_Label_4f288355-fb4c-44cd-b9ca-40cfc2aee5f8_ActionId">
    <vt:lpwstr>6a2784fa-9e4e-488c-87be-082ff32331e1</vt:lpwstr>
  </property>
  <property fmtid="{D5CDD505-2E9C-101B-9397-08002B2CF9AE}" pid="8" name="MSIP_Label_4f288355-fb4c-44cd-b9ca-40cfc2aee5f8_ContentBits">
    <vt:lpwstr>0</vt:lpwstr>
  </property>
</Properties>
</file>